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66" r:id="rId6"/>
    <p:sldId id="276" r:id="rId7"/>
    <p:sldId id="273" r:id="rId8"/>
    <p:sldId id="277" r:id="rId9"/>
    <p:sldId id="274" r:id="rId10"/>
    <p:sldId id="275" r:id="rId11"/>
    <p:sldId id="270" r:id="rId12"/>
    <p:sldId id="271" r:id="rId13"/>
    <p:sldId id="272" r:id="rId14"/>
    <p:sldId id="267" r:id="rId15"/>
    <p:sldId id="264" r:id="rId16"/>
    <p:sldId id="259" r:id="rId17"/>
    <p:sldId id="260" r:id="rId18"/>
    <p:sldId id="261" r:id="rId19"/>
    <p:sldId id="262" r:id="rId20"/>
    <p:sldId id="269"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91C8"/>
    <a:srgbClr val="7293A9"/>
    <a:srgbClr val="1B5692"/>
    <a:srgbClr val="373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030D3-6A8F-4E51-9C83-0491FF1818EB}" v="2" dt="2023-08-24T01:45:14.261"/>
    <p1510:client id="{D5B9AF39-F5FF-EA41-26F5-B720E173A69D}" v="1" dt="2023-07-31T03:30:22.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4"/>
    <p:restoredTop sz="71615" autoAdjust="0"/>
  </p:normalViewPr>
  <p:slideViewPr>
    <p:cSldViewPr snapToGrid="0" snapToObjects="1">
      <p:cViewPr varScale="1">
        <p:scale>
          <a:sx n="67" d="100"/>
          <a:sy n="67" d="100"/>
        </p:scale>
        <p:origin x="693"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ta Drives Insight" userId="S::info@datadrivesinsight.com::b0df88b0-052b-40de-9cc7-a4d22370d732" providerId="AD" clId="Web-{559030D3-6A8F-4E51-9C83-0491FF1818EB}"/>
    <pc:docChg chg="modSld">
      <pc:chgData name="Data Drives Insight" userId="S::info@datadrivesinsight.com::b0df88b0-052b-40de-9cc7-a4d22370d732" providerId="AD" clId="Web-{559030D3-6A8F-4E51-9C83-0491FF1818EB}" dt="2023-08-24T01:45:14.261" v="1" actId="1076"/>
      <pc:docMkLst>
        <pc:docMk/>
      </pc:docMkLst>
      <pc:sldChg chg="modSp">
        <pc:chgData name="Data Drives Insight" userId="S::info@datadrivesinsight.com::b0df88b0-052b-40de-9cc7-a4d22370d732" providerId="AD" clId="Web-{559030D3-6A8F-4E51-9C83-0491FF1818EB}" dt="2023-08-24T01:45:14.261" v="1" actId="1076"/>
        <pc:sldMkLst>
          <pc:docMk/>
          <pc:sldMk cId="3096669777" sldId="269"/>
        </pc:sldMkLst>
        <pc:picChg chg="mod">
          <ac:chgData name="Data Drives Insight" userId="S::info@datadrivesinsight.com::b0df88b0-052b-40de-9cc7-a4d22370d732" providerId="AD" clId="Web-{559030D3-6A8F-4E51-9C83-0491FF1818EB}" dt="2023-08-24T01:45:14.261" v="1" actId="1076"/>
          <ac:picMkLst>
            <pc:docMk/>
            <pc:sldMk cId="3096669777" sldId="269"/>
            <ac:picMk id="6" creationId="{4CCDE1C9-8B27-4125-AB2B-683340B9ABF9}"/>
          </ac:picMkLst>
        </pc:picChg>
      </pc:sldChg>
    </pc:docChg>
  </pc:docChgLst>
  <pc:docChgLst>
    <pc:chgData clId="Web-{D5B9AF39-F5FF-EA41-26F5-B720E173A69D}"/>
    <pc:docChg chg="modSld">
      <pc:chgData name="" userId="" providerId="" clId="Web-{D5B9AF39-F5FF-EA41-26F5-B720E173A69D}" dt="2023-07-31T03:30:22.366" v="0"/>
      <pc:docMkLst>
        <pc:docMk/>
      </pc:docMkLst>
      <pc:sldChg chg="delSp">
        <pc:chgData name="" userId="" providerId="" clId="Web-{D5B9AF39-F5FF-EA41-26F5-B720E173A69D}" dt="2023-07-31T03:30:22.366" v="0"/>
        <pc:sldMkLst>
          <pc:docMk/>
          <pc:sldMk cId="1117024735" sldId="256"/>
        </pc:sldMkLst>
        <pc:picChg chg="del">
          <ac:chgData name="" userId="" providerId="" clId="Web-{D5B9AF39-F5FF-EA41-26F5-B720E173A69D}" dt="2023-07-31T03:30:22.366" v="0"/>
          <ac:picMkLst>
            <pc:docMk/>
            <pc:sldMk cId="1117024735" sldId="256"/>
            <ac:picMk id="15" creationId="{319B831D-53CF-384A-9B3A-3FBA2D5A5A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C715C-0C37-4086-9568-A299F249C94D}"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5811A-544B-4C1F-911D-1590E4A0D780}" type="slidenum">
              <a:rPr lang="en-US" smtClean="0"/>
              <a:t>‹#›</a:t>
            </a:fld>
            <a:endParaRPr lang="en-US"/>
          </a:p>
        </p:txBody>
      </p:sp>
    </p:spTree>
    <p:extLst>
      <p:ext uri="{BB962C8B-B14F-4D97-AF65-F5344CB8AC3E}">
        <p14:creationId xmlns:p14="http://schemas.microsoft.com/office/powerpoint/2010/main" val="248840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A45811A-544B-4C1F-911D-1590E4A0D780}" type="slidenum">
              <a:rPr lang="en-US" smtClean="0"/>
              <a:t>1</a:t>
            </a:fld>
            <a:endParaRPr lang="en-US"/>
          </a:p>
        </p:txBody>
      </p:sp>
    </p:spTree>
    <p:extLst>
      <p:ext uri="{BB962C8B-B14F-4D97-AF65-F5344CB8AC3E}">
        <p14:creationId xmlns:p14="http://schemas.microsoft.com/office/powerpoint/2010/main" val="328747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5811A-544B-4C1F-911D-1590E4A0D780}" type="slidenum">
              <a:rPr lang="en-US" smtClean="0"/>
              <a:t>10</a:t>
            </a:fld>
            <a:endParaRPr lang="en-US"/>
          </a:p>
        </p:txBody>
      </p:sp>
    </p:spTree>
    <p:extLst>
      <p:ext uri="{BB962C8B-B14F-4D97-AF65-F5344CB8AC3E}">
        <p14:creationId xmlns:p14="http://schemas.microsoft.com/office/powerpoint/2010/main" val="292564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What’s predicted if we continue working together in the same way as we currently work together</a:t>
            </a:r>
          </a:p>
          <a:p>
            <a:endParaRPr lang="en-US" dirty="0"/>
          </a:p>
        </p:txBody>
      </p:sp>
      <p:sp>
        <p:nvSpPr>
          <p:cNvPr id="4" name="Slide Number Placeholder 3"/>
          <p:cNvSpPr>
            <a:spLocks noGrp="1"/>
          </p:cNvSpPr>
          <p:nvPr>
            <p:ph type="sldNum" sz="quarter" idx="5"/>
          </p:nvPr>
        </p:nvSpPr>
        <p:spPr/>
        <p:txBody>
          <a:bodyPr/>
          <a:lstStyle/>
          <a:p>
            <a:fld id="{8A45811A-544B-4C1F-911D-1590E4A0D780}" type="slidenum">
              <a:rPr lang="en-US" smtClean="0"/>
              <a:t>13</a:t>
            </a:fld>
            <a:endParaRPr lang="en-US"/>
          </a:p>
        </p:txBody>
      </p:sp>
    </p:spTree>
    <p:extLst>
      <p:ext uri="{BB962C8B-B14F-4D97-AF65-F5344CB8AC3E}">
        <p14:creationId xmlns:p14="http://schemas.microsoft.com/office/powerpoint/2010/main" val="143182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marR="0" lvl="0" indent="-180340">
              <a:lnSpc>
                <a:spcPct val="107000"/>
              </a:lnSpc>
              <a:spcBef>
                <a:spcPts val="0"/>
              </a:spcBef>
              <a:spcAft>
                <a:spcPts val="800"/>
              </a:spcAft>
            </a:pPr>
            <a:r>
              <a:rPr lang="en-AU" sz="1200" b="1" dirty="0">
                <a:solidFill>
                  <a:schemeClr val="tx1">
                    <a:lumMod val="50000"/>
                    <a:lumOff val="50000"/>
                  </a:schemeClr>
                </a:solidFill>
                <a:effectLst/>
                <a:latin typeface="Roboto" panose="02000000000000000000" pitchFamily="2" charset="0"/>
                <a:ea typeface="Roboto" panose="02000000000000000000" pitchFamily="2" charset="0"/>
                <a:cs typeface="Times New Roman" panose="02020603050405020304" pitchFamily="18" charset="0"/>
              </a:rPr>
              <a:t>Aim: </a:t>
            </a:r>
            <a:r>
              <a:rPr lang="en-AU" sz="1200" dirty="0">
                <a:solidFill>
                  <a:schemeClr val="tx1">
                    <a:lumMod val="50000"/>
                    <a:lumOff val="50000"/>
                  </a:schemeClr>
                </a:solidFill>
                <a:effectLst/>
                <a:latin typeface="Roboto" panose="02000000000000000000" pitchFamily="2" charset="0"/>
                <a:ea typeface="Roboto" panose="02000000000000000000" pitchFamily="2" charset="0"/>
                <a:cs typeface="Times New Roman" panose="02020603050405020304" pitchFamily="18" charset="0"/>
              </a:rPr>
              <a:t>For the team to have a customised Team Commitment board at the end of the session, that clearly states agreed actions the tea can implement to achieve a great workplace culture.</a:t>
            </a:r>
          </a:p>
          <a:p>
            <a:pPr marL="180340" marR="0" lvl="0" indent="-180340">
              <a:lnSpc>
                <a:spcPct val="107000"/>
              </a:lnSpc>
              <a:spcBef>
                <a:spcPts val="0"/>
              </a:spcBef>
              <a:spcAft>
                <a:spcPts val="800"/>
              </a:spcAft>
            </a:pPr>
            <a:endParaRPr lang="en-US" sz="1200" dirty="0">
              <a:solidFill>
                <a:schemeClr val="tx1">
                  <a:lumMod val="50000"/>
                  <a:lumOff val="50000"/>
                </a:schemeClr>
              </a:solidFill>
              <a:effectLst/>
              <a:latin typeface="Roboto" panose="02000000000000000000" pitchFamily="2" charset="0"/>
              <a:ea typeface="Roboto" panose="02000000000000000000" pitchFamily="2" charset="0"/>
              <a:cs typeface="Times New Roman" panose="02020603050405020304" pitchFamily="18" charset="0"/>
            </a:endParaRPr>
          </a:p>
          <a:p>
            <a:pPr marL="180340" marR="0" lvl="0" indent="-180340">
              <a:lnSpc>
                <a:spcPct val="107000"/>
              </a:lnSpc>
              <a:spcBef>
                <a:spcPts val="0"/>
              </a:spcBef>
              <a:spcAft>
                <a:spcPts val="800"/>
              </a:spcAft>
            </a:pPr>
            <a:r>
              <a:rPr lang="en-AU" sz="1200" b="1" dirty="0">
                <a:solidFill>
                  <a:schemeClr val="tx1">
                    <a:lumMod val="50000"/>
                    <a:lumOff val="50000"/>
                  </a:schemeClr>
                </a:solidFill>
                <a:effectLst/>
                <a:latin typeface="Roboto" panose="02000000000000000000" pitchFamily="2" charset="0"/>
                <a:ea typeface="Roboto" panose="02000000000000000000" pitchFamily="2" charset="0"/>
                <a:cs typeface="Times New Roman" panose="02020603050405020304" pitchFamily="18" charset="0"/>
              </a:rPr>
              <a:t>Purpose: </a:t>
            </a:r>
            <a:r>
              <a:rPr lang="en-AU" sz="1200" dirty="0">
                <a:solidFill>
                  <a:schemeClr val="tx1">
                    <a:lumMod val="50000"/>
                    <a:lumOff val="50000"/>
                  </a:schemeClr>
                </a:solidFill>
                <a:effectLst/>
                <a:latin typeface="Roboto" panose="02000000000000000000" pitchFamily="2" charset="0"/>
                <a:ea typeface="Roboto" panose="02000000000000000000" pitchFamily="2" charset="0"/>
                <a:cs typeface="Times New Roman" panose="02020603050405020304" pitchFamily="18" charset="0"/>
              </a:rPr>
              <a:t>The board will act as a sign post you can place in a workplace common room, that staff can refer, hold themselves and others accountable to, as a guiding statement. It will enable each team to identify their contribution to the current situation and articulate the preferred behaviours that will enable them to support the structure moving forward, build trust between the team and management and improve the overall engagement and culture of the team. Each member of the team (including leaders) will be encouraged to take responsibility for creating a more engaged, high performing team.</a:t>
            </a:r>
          </a:p>
          <a:p>
            <a:endParaRPr lang="en-US" dirty="0"/>
          </a:p>
        </p:txBody>
      </p:sp>
      <p:sp>
        <p:nvSpPr>
          <p:cNvPr id="4" name="Slide Number Placeholder 3"/>
          <p:cNvSpPr>
            <a:spLocks noGrp="1"/>
          </p:cNvSpPr>
          <p:nvPr>
            <p:ph type="sldNum" sz="quarter" idx="5"/>
          </p:nvPr>
        </p:nvSpPr>
        <p:spPr/>
        <p:txBody>
          <a:bodyPr/>
          <a:lstStyle/>
          <a:p>
            <a:fld id="{8A45811A-544B-4C1F-911D-1590E4A0D780}" type="slidenum">
              <a:rPr lang="en-US" smtClean="0"/>
              <a:t>17</a:t>
            </a:fld>
            <a:endParaRPr lang="en-US"/>
          </a:p>
        </p:txBody>
      </p:sp>
    </p:spTree>
    <p:extLst>
      <p:ext uri="{BB962C8B-B14F-4D97-AF65-F5344CB8AC3E}">
        <p14:creationId xmlns:p14="http://schemas.microsoft.com/office/powerpoint/2010/main" val="229836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5811A-544B-4C1F-911D-1590E4A0D780}" type="slidenum">
              <a:rPr lang="en-US" smtClean="0"/>
              <a:t>2</a:t>
            </a:fld>
            <a:endParaRPr lang="en-US"/>
          </a:p>
        </p:txBody>
      </p:sp>
    </p:spTree>
    <p:extLst>
      <p:ext uri="{BB962C8B-B14F-4D97-AF65-F5344CB8AC3E}">
        <p14:creationId xmlns:p14="http://schemas.microsoft.com/office/powerpoint/2010/main" val="99898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Roboto" panose="02000000000000000000" pitchFamily="2" charset="0"/>
              </a:rPr>
              <a:t>Warm up the room</a:t>
            </a:r>
          </a:p>
          <a:p>
            <a:endParaRPr lang="en-US" b="0" dirty="0"/>
          </a:p>
        </p:txBody>
      </p:sp>
      <p:sp>
        <p:nvSpPr>
          <p:cNvPr id="4" name="Slide Number Placeholder 3"/>
          <p:cNvSpPr>
            <a:spLocks noGrp="1"/>
          </p:cNvSpPr>
          <p:nvPr>
            <p:ph type="sldNum" sz="quarter" idx="5"/>
          </p:nvPr>
        </p:nvSpPr>
        <p:spPr/>
        <p:txBody>
          <a:bodyPr/>
          <a:lstStyle/>
          <a:p>
            <a:fld id="{8A45811A-544B-4C1F-911D-1590E4A0D780}" type="slidenum">
              <a:rPr lang="en-US" smtClean="0"/>
              <a:t>3</a:t>
            </a:fld>
            <a:endParaRPr lang="en-US"/>
          </a:p>
        </p:txBody>
      </p:sp>
    </p:spTree>
    <p:extLst>
      <p:ext uri="{BB962C8B-B14F-4D97-AF65-F5344CB8AC3E}">
        <p14:creationId xmlns:p14="http://schemas.microsoft.com/office/powerpoint/2010/main" val="194991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solidFill>
                  <a:schemeClr val="tx1">
                    <a:lumMod val="50000"/>
                    <a:lumOff val="50000"/>
                  </a:schemeClr>
                </a:solidFill>
                <a:latin typeface="Roboto" panose="02000000000000000000" pitchFamily="2" charset="0"/>
                <a:ea typeface="Roboto" panose="02000000000000000000" pitchFamily="2" charset="0"/>
              </a:rPr>
              <a:t>Animated. Start with Strengths then move to areas to improve</a:t>
            </a:r>
          </a:p>
          <a:p>
            <a:endParaRPr lang="en-AU" b="0" dirty="0">
              <a:solidFill>
                <a:schemeClr val="tx1">
                  <a:lumMod val="50000"/>
                  <a:lumOff val="50000"/>
                </a:schemeClr>
              </a:solidFill>
              <a:latin typeface="Roboto" panose="02000000000000000000" pitchFamily="2" charset="0"/>
              <a:ea typeface="Roboto" panose="02000000000000000000" pitchFamily="2" charset="0"/>
            </a:endParaRPr>
          </a:p>
          <a:p>
            <a:r>
              <a:rPr lang="en-AU" b="0"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Can you share some examples of how strengths show up in the workplace?</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Review the areas to improve, what do you notice? </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Spend a few minutes working in pairs or small groups to identify some common beliefs that underpin these strengths and areas to improve</a:t>
            </a:r>
            <a:endParaRPr lang="en-US" b="0" dirty="0"/>
          </a:p>
        </p:txBody>
      </p:sp>
      <p:sp>
        <p:nvSpPr>
          <p:cNvPr id="4" name="Slide Number Placeholder 3"/>
          <p:cNvSpPr>
            <a:spLocks noGrp="1"/>
          </p:cNvSpPr>
          <p:nvPr>
            <p:ph type="sldNum" sz="quarter" idx="5"/>
          </p:nvPr>
        </p:nvSpPr>
        <p:spPr/>
        <p:txBody>
          <a:bodyPr/>
          <a:lstStyle/>
          <a:p>
            <a:fld id="{8A45811A-544B-4C1F-911D-1590E4A0D780}" type="slidenum">
              <a:rPr lang="en-US" smtClean="0"/>
              <a:t>4</a:t>
            </a:fld>
            <a:endParaRPr lang="en-US"/>
          </a:p>
        </p:txBody>
      </p:sp>
    </p:spTree>
    <p:extLst>
      <p:ext uri="{BB962C8B-B14F-4D97-AF65-F5344CB8AC3E}">
        <p14:creationId xmlns:p14="http://schemas.microsoft.com/office/powerpoint/2010/main" val="212875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8A45811A-544B-4C1F-911D-1590E4A0D780}" type="slidenum">
              <a:rPr lang="en-US" smtClean="0"/>
              <a:t>5</a:t>
            </a:fld>
            <a:endParaRPr lang="en-US"/>
          </a:p>
        </p:txBody>
      </p:sp>
    </p:spTree>
    <p:extLst>
      <p:ext uri="{BB962C8B-B14F-4D97-AF65-F5344CB8AC3E}">
        <p14:creationId xmlns:p14="http://schemas.microsoft.com/office/powerpoint/2010/main" val="337106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Outline difference between current (blue line) and desired (orange line) capability. </a:t>
            </a:r>
          </a:p>
          <a:p>
            <a:endParaRPr lang="en-AU" b="0" dirty="0">
              <a:solidFill>
                <a:schemeClr val="tx1">
                  <a:lumMod val="50000"/>
                  <a:lumOff val="50000"/>
                </a:schemeClr>
              </a:solidFill>
              <a:latin typeface="Roboto" panose="02000000000000000000" pitchFamily="2" charset="0"/>
              <a:ea typeface="Roboto" panose="02000000000000000000" pitchFamily="2" charset="0"/>
            </a:endParaRPr>
          </a:p>
          <a:p>
            <a:r>
              <a:rPr lang="en-AU" b="0"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FontTx/>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How does this sit with you? </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What stands out to you?</a:t>
            </a:r>
          </a:p>
          <a:p>
            <a:pPr marL="342900" indent="-342900">
              <a:buAutoNum type="arabicPeriod"/>
            </a:pPr>
            <a:endParaRPr lang="en-AU" b="0" dirty="0">
              <a:solidFill>
                <a:schemeClr val="tx1">
                  <a:lumMod val="50000"/>
                  <a:lumOff val="50000"/>
                </a:schemeClr>
              </a:solidFill>
              <a:latin typeface="Roboto" panose="02000000000000000000" pitchFamily="2" charset="0"/>
              <a:ea typeface="Roboto" panose="02000000000000000000" pitchFamily="2" charset="0"/>
            </a:endParaRPr>
          </a:p>
          <a:p>
            <a:pPr marL="0" indent="0">
              <a:buNone/>
            </a:pPr>
            <a:r>
              <a:rPr lang="en-AU" b="0" dirty="0">
                <a:solidFill>
                  <a:schemeClr val="tx1">
                    <a:lumMod val="50000"/>
                    <a:lumOff val="50000"/>
                  </a:schemeClr>
                </a:solidFill>
                <a:latin typeface="Roboto" panose="02000000000000000000" pitchFamily="2" charset="0"/>
                <a:ea typeface="Roboto" panose="02000000000000000000" pitchFamily="2" charset="0"/>
              </a:rPr>
              <a:t>Discussion about what they notice, help them understand the domains, the results and the strengths (small gaps) and areas to improve (large gaps)</a:t>
            </a:r>
          </a:p>
          <a:p>
            <a:endParaRPr lang="en-US" b="1" i="1" dirty="0"/>
          </a:p>
        </p:txBody>
      </p:sp>
      <p:sp>
        <p:nvSpPr>
          <p:cNvPr id="4" name="Slide Number Placeholder 3"/>
          <p:cNvSpPr>
            <a:spLocks noGrp="1"/>
          </p:cNvSpPr>
          <p:nvPr>
            <p:ph type="sldNum" sz="quarter" idx="5"/>
          </p:nvPr>
        </p:nvSpPr>
        <p:spPr/>
        <p:txBody>
          <a:bodyPr/>
          <a:lstStyle/>
          <a:p>
            <a:fld id="{8A45811A-544B-4C1F-911D-1590E4A0D780}" type="slidenum">
              <a:rPr lang="en-US" smtClean="0"/>
              <a:t>6</a:t>
            </a:fld>
            <a:endParaRPr lang="en-US"/>
          </a:p>
        </p:txBody>
      </p:sp>
    </p:spTree>
    <p:extLst>
      <p:ext uri="{BB962C8B-B14F-4D97-AF65-F5344CB8AC3E}">
        <p14:creationId xmlns:p14="http://schemas.microsoft.com/office/powerpoint/2010/main" val="335144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What different views do you notice? Why do you think there are differences?</a:t>
            </a:r>
          </a:p>
          <a:p>
            <a:pPr marL="342900" indent="-342900">
              <a:buFontTx/>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What is the impact on yourself and others of the improvement areas?   </a:t>
            </a:r>
            <a:endParaRPr lang="en-US" b="0" dirty="0"/>
          </a:p>
        </p:txBody>
      </p:sp>
      <p:sp>
        <p:nvSpPr>
          <p:cNvPr id="4" name="Slide Number Placeholder 3"/>
          <p:cNvSpPr>
            <a:spLocks noGrp="1"/>
          </p:cNvSpPr>
          <p:nvPr>
            <p:ph type="sldNum" sz="quarter" idx="5"/>
          </p:nvPr>
        </p:nvSpPr>
        <p:spPr/>
        <p:txBody>
          <a:bodyPr/>
          <a:lstStyle/>
          <a:p>
            <a:fld id="{8A45811A-544B-4C1F-911D-1590E4A0D780}" type="slidenum">
              <a:rPr lang="en-US" smtClean="0"/>
              <a:t>7</a:t>
            </a:fld>
            <a:endParaRPr lang="en-US"/>
          </a:p>
        </p:txBody>
      </p:sp>
    </p:spTree>
    <p:extLst>
      <p:ext uri="{BB962C8B-B14F-4D97-AF65-F5344CB8AC3E}">
        <p14:creationId xmlns:p14="http://schemas.microsoft.com/office/powerpoint/2010/main" val="183332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Explanation: Culture </a:t>
            </a:r>
            <a:r>
              <a:rPr lang="en-GB" b="0" i="0" dirty="0">
                <a:solidFill>
                  <a:srgbClr val="333333"/>
                </a:solidFill>
                <a:effectLst/>
                <a:latin typeface="Georgia" panose="02040502050405020303" pitchFamily="18" charset="0"/>
              </a:rPr>
              <a:t>is the shared values, belief systems, attitudes and the set of assumptions that people in a workplace share</a:t>
            </a:r>
            <a:r>
              <a:rPr lang="en-US" b="0" i="0" dirty="0">
                <a:solidFill>
                  <a:srgbClr val="333333"/>
                </a:solidFill>
                <a:effectLst/>
                <a:latin typeface="Georgia" panose="02040502050405020303" pitchFamily="18" charset="0"/>
              </a:rPr>
              <a:t>. It’s how we ‘fit in’ and get ahead in the </a:t>
            </a:r>
            <a:r>
              <a:rPr lang="en-US" b="0" i="0" dirty="0" err="1">
                <a:solidFill>
                  <a:srgbClr val="333333"/>
                </a:solidFill>
                <a:effectLst/>
                <a:latin typeface="Georgia" panose="02040502050405020303" pitchFamily="18" charset="0"/>
              </a:rPr>
              <a:t>organisations</a:t>
            </a:r>
            <a:r>
              <a:rPr lang="en-US" b="0" i="0" dirty="0">
                <a:solidFill>
                  <a:srgbClr val="333333"/>
                </a:solidFill>
                <a:effectLst/>
                <a:latin typeface="Georgia" panose="02040502050405020303" pitchFamily="18" charset="0"/>
              </a:rPr>
              <a:t>.</a:t>
            </a:r>
            <a:r>
              <a:rPr lang="en-US" b="0" i="0" u="none" dirty="0">
                <a:solidFill>
                  <a:schemeClr val="tx1"/>
                </a:solidFill>
                <a:effectLst/>
                <a:latin typeface="Georgia" panose="02040502050405020303" pitchFamily="18" charset="0"/>
              </a:rPr>
              <a:t> </a:t>
            </a:r>
            <a:r>
              <a:rPr lang="en-GB" b="0" i="0" u="none" dirty="0">
                <a:solidFill>
                  <a:schemeClr val="tx1"/>
                </a:solidFill>
                <a:effectLst/>
                <a:latin typeface="Georgia" panose="02040502050405020303" pitchFamily="18" charset="0"/>
              </a:rPr>
              <a:t>A positive workplace culture improves teamwork, raises the morale, increases productivity and efficiency, and enhances retention of the workforce. </a:t>
            </a:r>
            <a:endParaRPr lang="en-US" b="0" i="0" u="none" dirty="0">
              <a:solidFill>
                <a:schemeClr val="tx1"/>
              </a:solidFill>
            </a:endParaRPr>
          </a:p>
          <a:p>
            <a:endParaRPr lang="en-US" b="0" dirty="0"/>
          </a:p>
          <a:p>
            <a:r>
              <a:rPr lang="en-US" b="0" dirty="0"/>
              <a:t>Animated. You were asked to rate the current team’s culture score out of 10. Any predictions? Reveal score.</a:t>
            </a:r>
          </a:p>
          <a:p>
            <a:r>
              <a:rPr lang="en-US" b="0" dirty="0"/>
              <a:t>Explore the positive things that the team is already doing to achieve the score of X – expand on the list, brainstorm on butcher’s paper</a:t>
            </a:r>
          </a:p>
          <a:p>
            <a:r>
              <a:rPr lang="en-US" b="0" dirty="0"/>
              <a:t>What could be better? If I were to see a shift from X to X (+1) what would we be doing? </a:t>
            </a:r>
          </a:p>
          <a:p>
            <a:endParaRPr lang="en-US" b="0" dirty="0"/>
          </a:p>
          <a:p>
            <a:r>
              <a:rPr lang="en-AU" b="0"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What positive things are the team already doing to achieve this score? </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What could be better? If we were to see a shift + 1 what would we be doing?</a:t>
            </a:r>
          </a:p>
          <a:p>
            <a:endParaRPr lang="en-US" b="0" dirty="0"/>
          </a:p>
        </p:txBody>
      </p:sp>
      <p:sp>
        <p:nvSpPr>
          <p:cNvPr id="4" name="Slide Number Placeholder 3"/>
          <p:cNvSpPr>
            <a:spLocks noGrp="1"/>
          </p:cNvSpPr>
          <p:nvPr>
            <p:ph type="sldNum" sz="quarter" idx="5"/>
          </p:nvPr>
        </p:nvSpPr>
        <p:spPr/>
        <p:txBody>
          <a:bodyPr/>
          <a:lstStyle/>
          <a:p>
            <a:fld id="{8A45811A-544B-4C1F-911D-1590E4A0D780}" type="slidenum">
              <a:rPr lang="en-US" smtClean="0"/>
              <a:t>8</a:t>
            </a:fld>
            <a:endParaRPr lang="en-US"/>
          </a:p>
        </p:txBody>
      </p:sp>
    </p:spTree>
    <p:extLst>
      <p:ext uri="{BB962C8B-B14F-4D97-AF65-F5344CB8AC3E}">
        <p14:creationId xmlns:p14="http://schemas.microsoft.com/office/powerpoint/2010/main" val="244992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Roboto" panose="02000000000000000000" pitchFamily="2" charset="0"/>
              </a:rPr>
              <a:t>Employee engagement is the emotional commitment an employee has to their organisation and its goals. While employee </a:t>
            </a:r>
            <a:r>
              <a:rPr lang="en-GB" sz="1800" b="0" i="1" u="none" strike="noStrike" baseline="0" dirty="0">
                <a:solidFill>
                  <a:srgbClr val="000000"/>
                </a:solidFill>
                <a:latin typeface="Roboto" panose="02000000000000000000" pitchFamily="2" charset="0"/>
              </a:rPr>
              <a:t>satisfaction</a:t>
            </a:r>
            <a:r>
              <a:rPr lang="en-GB" sz="1800" b="0" i="0" u="none" strike="noStrike" baseline="0" dirty="0">
                <a:solidFill>
                  <a:srgbClr val="000000"/>
                </a:solidFill>
                <a:latin typeface="Roboto" panose="02000000000000000000" pitchFamily="2" charset="0"/>
              </a:rPr>
              <a:t> is a component of engagement, it is not simply how ‘happy’ they feel at work or how ‘satisfied’ an employee is because a very satisfied or happy employee may not go the extra mile. </a:t>
            </a:r>
          </a:p>
          <a:p>
            <a:endParaRPr lang="en-GB" sz="1800" b="0" i="0" u="none" strike="noStrike" baseline="0" dirty="0">
              <a:solidFill>
                <a:srgbClr val="000000"/>
              </a:solidFill>
              <a:latin typeface="Roboto" panose="02000000000000000000" pitchFamily="2" charset="0"/>
            </a:endParaRPr>
          </a:p>
          <a:p>
            <a:r>
              <a:rPr lang="en-GB" sz="1800" b="0" i="0" u="none" strike="noStrike" baseline="0" dirty="0">
                <a:solidFill>
                  <a:srgbClr val="000000"/>
                </a:solidFill>
                <a:latin typeface="Roboto" panose="02000000000000000000" pitchFamily="2" charset="0"/>
              </a:rPr>
              <a:t>There is a range of factors that are important to employee engagement, the following pages go through each of these things in more detail.</a:t>
            </a:r>
          </a:p>
          <a:p>
            <a:endParaRPr lang="en-GB" sz="1800" b="0" i="0" u="none" strike="noStrike" baseline="0" dirty="0">
              <a:solidFill>
                <a:srgbClr val="000000"/>
              </a:solidFill>
              <a:latin typeface="Roboto" panose="02000000000000000000" pitchFamily="2" charset="0"/>
            </a:endParaRPr>
          </a:p>
          <a:p>
            <a:r>
              <a:rPr lang="en-GB" sz="1800" b="0" i="0" u="none" strike="noStrike" baseline="0" dirty="0">
                <a:solidFill>
                  <a:srgbClr val="000000"/>
                </a:solidFill>
                <a:latin typeface="Roboto" panose="02000000000000000000" pitchFamily="2" charset="0"/>
              </a:rPr>
              <a:t>The percentage represents how many people responded positively to the questions. </a:t>
            </a:r>
          </a:p>
          <a:p>
            <a:endParaRPr lang="en-AU" b="0" dirty="0">
              <a:solidFill>
                <a:schemeClr val="tx1">
                  <a:lumMod val="50000"/>
                  <a:lumOff val="50000"/>
                </a:schemeClr>
              </a:solidFill>
              <a:latin typeface="Roboto" panose="02000000000000000000" pitchFamily="2" charset="0"/>
              <a:ea typeface="Roboto" panose="02000000000000000000" pitchFamily="2" charset="0"/>
            </a:endParaRPr>
          </a:p>
          <a:p>
            <a:r>
              <a:rPr lang="en-AU" b="0"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Spend a few moments reading through factors. What do you notice?</a:t>
            </a:r>
          </a:p>
          <a:p>
            <a:pPr marL="342900" indent="-342900">
              <a:buAutoNum type="arabicPeriod"/>
            </a:pPr>
            <a:r>
              <a:rPr lang="en-AU" b="0" dirty="0">
                <a:solidFill>
                  <a:schemeClr val="tx1">
                    <a:lumMod val="50000"/>
                    <a:lumOff val="50000"/>
                  </a:schemeClr>
                </a:solidFill>
                <a:latin typeface="Roboto" panose="02000000000000000000" pitchFamily="2" charset="0"/>
                <a:ea typeface="Roboto" panose="02000000000000000000" pitchFamily="2" charset="0"/>
              </a:rPr>
              <a:t>What picture does this paint for your team?</a:t>
            </a:r>
            <a:endParaRPr lang="en-US" sz="1600" b="0" dirty="0"/>
          </a:p>
          <a:p>
            <a:endParaRPr lang="en-GB" sz="1800" b="0" i="0" u="none" strike="noStrike" baseline="0" dirty="0">
              <a:solidFill>
                <a:srgbClr val="000000"/>
              </a:solidFill>
              <a:latin typeface="Roboto" panose="02000000000000000000" pitchFamily="2" charset="0"/>
            </a:endParaRPr>
          </a:p>
          <a:p>
            <a:r>
              <a:rPr lang="en-GB" sz="1800" b="0" i="0" u="none" strike="noStrike" baseline="0" dirty="0">
                <a:solidFill>
                  <a:srgbClr val="000000"/>
                </a:solidFill>
                <a:latin typeface="Roboto" panose="02000000000000000000" pitchFamily="2" charset="0"/>
              </a:rPr>
              <a:t>Point out some of the trends and help the team join the dots. </a:t>
            </a:r>
            <a:endParaRPr lang="en-US" b="0" dirty="0"/>
          </a:p>
        </p:txBody>
      </p:sp>
      <p:sp>
        <p:nvSpPr>
          <p:cNvPr id="4" name="Slide Number Placeholder 3"/>
          <p:cNvSpPr>
            <a:spLocks noGrp="1"/>
          </p:cNvSpPr>
          <p:nvPr>
            <p:ph type="sldNum" sz="quarter" idx="5"/>
          </p:nvPr>
        </p:nvSpPr>
        <p:spPr/>
        <p:txBody>
          <a:bodyPr/>
          <a:lstStyle/>
          <a:p>
            <a:fld id="{8A45811A-544B-4C1F-911D-1590E4A0D780}" type="slidenum">
              <a:rPr lang="en-US" smtClean="0"/>
              <a:t>9</a:t>
            </a:fld>
            <a:endParaRPr lang="en-US"/>
          </a:p>
        </p:txBody>
      </p:sp>
    </p:spTree>
    <p:extLst>
      <p:ext uri="{BB962C8B-B14F-4D97-AF65-F5344CB8AC3E}">
        <p14:creationId xmlns:p14="http://schemas.microsoft.com/office/powerpoint/2010/main" val="282142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3D52-8D98-C048-9861-6C8566BA58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F139CE3-BB88-EB48-B17D-B6F2FF00E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6EB3-BF7A-4443-BA5C-451CF4DAABB0}"/>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5" name="Footer Placeholder 4">
            <a:extLst>
              <a:ext uri="{FF2B5EF4-FFF2-40B4-BE49-F238E27FC236}">
                <a16:creationId xmlns:a16="http://schemas.microsoft.com/office/drawing/2014/main" id="{C335DF95-CB79-AC47-9DFF-4E7A803A2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BBD46-3FA0-214B-AF58-330444197F7E}"/>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322617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92BD-B80B-FB4E-B694-9EC1D556B9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9CE3D7-7AEC-7345-9F60-AB9CB2C173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CF8F7-450C-7447-90A4-F2E02F2DB8F4}"/>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5" name="Footer Placeholder 4">
            <a:extLst>
              <a:ext uri="{FF2B5EF4-FFF2-40B4-BE49-F238E27FC236}">
                <a16:creationId xmlns:a16="http://schemas.microsoft.com/office/drawing/2014/main" id="{552C61FB-E985-DB43-B01B-5B393C5CA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D5BF3-DFF8-0741-A603-9AA5C7E36851}"/>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85256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74958-D33A-9B47-8171-043D56FE893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664E50-90BC-4644-996B-817498C7A1D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4EB7C9-AFAF-4A49-B0CF-760ECCDA1205}"/>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5" name="Footer Placeholder 4">
            <a:extLst>
              <a:ext uri="{FF2B5EF4-FFF2-40B4-BE49-F238E27FC236}">
                <a16:creationId xmlns:a16="http://schemas.microsoft.com/office/drawing/2014/main" id="{C10CED18-20CC-494C-83EA-905DA47E1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36E5A-8939-3242-A2DB-A70156E9F01B}"/>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124552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8C93-C925-244D-966A-1F5445CF34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205450-B9F8-F04D-A1C8-53E0BC9DFCA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BA62B0-A121-ED4D-A618-D8ECEAD083B1}"/>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5" name="Footer Placeholder 4">
            <a:extLst>
              <a:ext uri="{FF2B5EF4-FFF2-40B4-BE49-F238E27FC236}">
                <a16:creationId xmlns:a16="http://schemas.microsoft.com/office/drawing/2014/main" id="{9D5C18F0-BB2E-5A42-98C7-17D0A7299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B9596-0D8E-C44B-BCC4-6250129AEA96}"/>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72063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13E3-D8E6-E641-85AC-885BDA7114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6A564E-E5DA-8641-9AD5-17C2B978D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33475A-CD74-954F-B154-C1033A850CE1}"/>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5" name="Footer Placeholder 4">
            <a:extLst>
              <a:ext uri="{FF2B5EF4-FFF2-40B4-BE49-F238E27FC236}">
                <a16:creationId xmlns:a16="http://schemas.microsoft.com/office/drawing/2014/main" id="{108BB714-57AD-D542-ADF1-CDC804892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92E2F-20CD-884B-B913-20C2921C89EB}"/>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111558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D0E5-D9D9-7D4E-B4FF-1134D2722F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A2C584-2956-2849-BA6D-70F5E0FDD2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984D657-5693-CE47-9ED4-7345FD87C4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A77F7F-0B93-FF4B-BD7A-C11584FCBA3F}"/>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6" name="Footer Placeholder 5">
            <a:extLst>
              <a:ext uri="{FF2B5EF4-FFF2-40B4-BE49-F238E27FC236}">
                <a16:creationId xmlns:a16="http://schemas.microsoft.com/office/drawing/2014/main" id="{C992067D-DBC8-2948-A587-9F1554DDC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00869-68CA-2648-BFEF-6ACA587833B5}"/>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329478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3D27-CB4B-C340-B509-D183CF6FC5E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C44EEB-CD0B-D046-BD39-96F9E9CFD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FECB2D9-BDC3-4747-B876-01A5127D0F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181589-4697-9846-BFEF-46AA2AD89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FADC24-7C21-AC44-8782-B4174F4AA4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6F43B9-CCFD-C146-96DC-57627E6B977B}"/>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8" name="Footer Placeholder 7">
            <a:extLst>
              <a:ext uri="{FF2B5EF4-FFF2-40B4-BE49-F238E27FC236}">
                <a16:creationId xmlns:a16="http://schemas.microsoft.com/office/drawing/2014/main" id="{0F9C5736-29AA-1F4A-8D12-DB6F684F24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CD17E9-AA55-8F4B-B7FC-5C1FE4B4AA52}"/>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275228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1686-C072-8448-B2FF-CBC67F5341D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EBA26B-E27F-7840-B987-3CB1DFBD6D1C}"/>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4" name="Footer Placeholder 3">
            <a:extLst>
              <a:ext uri="{FF2B5EF4-FFF2-40B4-BE49-F238E27FC236}">
                <a16:creationId xmlns:a16="http://schemas.microsoft.com/office/drawing/2014/main" id="{A1BBBFDE-017B-E54C-893B-2E54380CD1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A7644-B3DD-154B-AEF3-A4CDC557B6A2}"/>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7199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A77C4-7802-184A-8532-08645DC12179}"/>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3" name="Footer Placeholder 2">
            <a:extLst>
              <a:ext uri="{FF2B5EF4-FFF2-40B4-BE49-F238E27FC236}">
                <a16:creationId xmlns:a16="http://schemas.microsoft.com/office/drawing/2014/main" id="{00AEC9FC-7E77-B74A-B9B5-2268D469E7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6024EB-E89F-394C-BFA1-DEA93623852B}"/>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216037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1C58-F1D0-BE44-8C64-CBDC3D48E7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5F450C-DC76-7447-AA60-D19800008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241F81-4356-BF45-90AC-C309659D0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2E3F12-5CF9-0F4A-A759-CEC492F83DCE}"/>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6" name="Footer Placeholder 5">
            <a:extLst>
              <a:ext uri="{FF2B5EF4-FFF2-40B4-BE49-F238E27FC236}">
                <a16:creationId xmlns:a16="http://schemas.microsoft.com/office/drawing/2014/main" id="{1D4650D3-ACF3-5347-91A2-6DAD2C38E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B0A2C-792B-D842-9131-5A5ED09158C2}"/>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394852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4540-A0D0-724B-94E3-77505DB84A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15DA0C-900E-B445-B8B5-05C80839F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2F2D18-A1A1-214F-984E-14033B0B5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1D71B4-AC46-ED4E-9CF0-D8BD79FCE9F4}"/>
              </a:ext>
            </a:extLst>
          </p:cNvPr>
          <p:cNvSpPr>
            <a:spLocks noGrp="1"/>
          </p:cNvSpPr>
          <p:nvPr>
            <p:ph type="dt" sz="half" idx="10"/>
          </p:nvPr>
        </p:nvSpPr>
        <p:spPr/>
        <p:txBody>
          <a:bodyPr/>
          <a:lstStyle/>
          <a:p>
            <a:fld id="{EFA38ABA-3FDC-6444-8DC3-4355143725CC}" type="datetimeFigureOut">
              <a:rPr lang="en-US" smtClean="0"/>
              <a:t>8/23/2023</a:t>
            </a:fld>
            <a:endParaRPr lang="en-US"/>
          </a:p>
        </p:txBody>
      </p:sp>
      <p:sp>
        <p:nvSpPr>
          <p:cNvPr id="6" name="Footer Placeholder 5">
            <a:extLst>
              <a:ext uri="{FF2B5EF4-FFF2-40B4-BE49-F238E27FC236}">
                <a16:creationId xmlns:a16="http://schemas.microsoft.com/office/drawing/2014/main" id="{51D0A70F-71D0-0A4A-8AD4-96712C3EE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9572D-A458-CD49-A7E3-8583AF67B856}"/>
              </a:ext>
            </a:extLst>
          </p:cNvPr>
          <p:cNvSpPr>
            <a:spLocks noGrp="1"/>
          </p:cNvSpPr>
          <p:nvPr>
            <p:ph type="sldNum" sz="quarter" idx="12"/>
          </p:nvPr>
        </p:nvSpPr>
        <p:spPr/>
        <p:txBody>
          <a:bodyPr/>
          <a:lstStyle/>
          <a:p>
            <a:fld id="{79B21004-8ED0-5544-BF91-601EC525D790}" type="slidenum">
              <a:rPr lang="en-US" smtClean="0"/>
              <a:t>‹#›</a:t>
            </a:fld>
            <a:endParaRPr lang="en-US"/>
          </a:p>
        </p:txBody>
      </p:sp>
    </p:spTree>
    <p:extLst>
      <p:ext uri="{BB962C8B-B14F-4D97-AF65-F5344CB8AC3E}">
        <p14:creationId xmlns:p14="http://schemas.microsoft.com/office/powerpoint/2010/main" val="208709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AFE93-7BC9-5845-AD98-8820F59BB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492341-FDD3-834A-B19B-3B97049CE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614450-E387-7D47-AEB8-BCDD54E14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38ABA-3FDC-6444-8DC3-4355143725CC}" type="datetimeFigureOut">
              <a:rPr lang="en-US" smtClean="0"/>
              <a:t>8/23/2023</a:t>
            </a:fld>
            <a:endParaRPr lang="en-US"/>
          </a:p>
        </p:txBody>
      </p:sp>
      <p:sp>
        <p:nvSpPr>
          <p:cNvPr id="5" name="Footer Placeholder 4">
            <a:extLst>
              <a:ext uri="{FF2B5EF4-FFF2-40B4-BE49-F238E27FC236}">
                <a16:creationId xmlns:a16="http://schemas.microsoft.com/office/drawing/2014/main" id="{8CBDA930-73FF-734E-AA2E-231F37820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75BAD1-45ED-0742-B835-B49F80A61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21004-8ED0-5544-BF91-601EC525D790}" type="slidenum">
              <a:rPr lang="en-US" smtClean="0"/>
              <a:t>‹#›</a:t>
            </a:fld>
            <a:endParaRPr lang="en-US"/>
          </a:p>
        </p:txBody>
      </p:sp>
    </p:spTree>
    <p:extLst>
      <p:ext uri="{BB962C8B-B14F-4D97-AF65-F5344CB8AC3E}">
        <p14:creationId xmlns:p14="http://schemas.microsoft.com/office/powerpoint/2010/main" val="47983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F83BB-D743-4528-A9F3-65FC7C58B997}"/>
              </a:ext>
            </a:extLst>
          </p:cNvPr>
          <p:cNvSpPr txBox="1"/>
          <p:nvPr/>
        </p:nvSpPr>
        <p:spPr>
          <a:xfrm>
            <a:off x="530624" y="5720338"/>
            <a:ext cx="9123915" cy="903815"/>
          </a:xfrm>
          <a:prstGeom prst="rect">
            <a:avLst/>
          </a:prstGeom>
          <a:noFill/>
        </p:spPr>
        <p:txBody>
          <a:bodyPr wrap="square" rIns="72000" rtlCol="0">
            <a:noAutofit/>
          </a:bodyPr>
          <a:lstStyle/>
          <a:p>
            <a:pPr>
              <a:lnSpc>
                <a:spcPts val="5300"/>
              </a:lnSpc>
            </a:pPr>
            <a:r>
              <a:rPr lang="en-AU" sz="5400" b="1" kern="200" spc="-150" dirty="0">
                <a:solidFill>
                  <a:srgbClr val="7293A9"/>
                </a:solidFill>
                <a:latin typeface="Roboto" panose="02000000000000000000" pitchFamily="2" charset="0"/>
                <a:ea typeface="Roboto" panose="02000000000000000000" pitchFamily="2" charset="0"/>
              </a:rPr>
              <a:t>Team development session</a:t>
            </a:r>
            <a:endParaRPr lang="en-AU" sz="5400" kern="200" spc="-150" dirty="0">
              <a:solidFill>
                <a:srgbClr val="7293A9"/>
              </a:solidFill>
              <a:latin typeface="Roboto" panose="02000000000000000000" pitchFamily="2" charset="0"/>
              <a:ea typeface="Roboto" panose="02000000000000000000" pitchFamily="2"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CAC87C2F-C724-4E7B-AFFA-E9DF83DC20C6}"/>
              </a:ext>
            </a:extLst>
          </p:cNvPr>
          <p:cNvPicPr>
            <a:picLocks noChangeAspect="1"/>
          </p:cNvPicPr>
          <p:nvPr/>
        </p:nvPicPr>
        <p:blipFill>
          <a:blip r:embed="rId3"/>
          <a:stretch>
            <a:fillRect/>
          </a:stretch>
        </p:blipFill>
        <p:spPr>
          <a:xfrm>
            <a:off x="82149" y="4051849"/>
            <a:ext cx="3764229" cy="1752901"/>
          </a:xfrm>
          <a:prstGeom prst="rect">
            <a:avLst/>
          </a:prstGeom>
        </p:spPr>
      </p:pic>
      <p:pic>
        <p:nvPicPr>
          <p:cNvPr id="2" name="Picture 1" descr="A group of people around each other&#10;&#10;Description automatically generated">
            <a:extLst>
              <a:ext uri="{FF2B5EF4-FFF2-40B4-BE49-F238E27FC236}">
                <a16:creationId xmlns:a16="http://schemas.microsoft.com/office/drawing/2014/main" id="{07795DAD-F5D9-4CDA-ADDB-CE4D6DCC1C12}"/>
              </a:ext>
            </a:extLst>
          </p:cNvPr>
          <p:cNvPicPr>
            <a:picLocks noChangeAspect="1"/>
          </p:cNvPicPr>
          <p:nvPr/>
        </p:nvPicPr>
        <p:blipFill rotWithShape="1">
          <a:blip r:embed="rId4"/>
          <a:srcRect l="1106" t="17015" b="17512"/>
          <a:stretch/>
        </p:blipFill>
        <p:spPr>
          <a:xfrm>
            <a:off x="2591500" y="-7103"/>
            <a:ext cx="9600379" cy="4203841"/>
          </a:xfrm>
          <a:prstGeom prst="rect">
            <a:avLst/>
          </a:prstGeom>
        </p:spPr>
      </p:pic>
      <p:sp>
        <p:nvSpPr>
          <p:cNvPr id="19" name="Rectangle 18">
            <a:extLst>
              <a:ext uri="{FF2B5EF4-FFF2-40B4-BE49-F238E27FC236}">
                <a16:creationId xmlns:a16="http://schemas.microsoft.com/office/drawing/2014/main" id="{650AC30B-F37A-2747-9828-2A5268FB14A0}"/>
              </a:ext>
            </a:extLst>
          </p:cNvPr>
          <p:cNvSpPr/>
          <p:nvPr/>
        </p:nvSpPr>
        <p:spPr>
          <a:xfrm>
            <a:off x="0" y="-17880"/>
            <a:ext cx="3707296" cy="421917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bicycle, window&#10;&#10;Description automatically generated">
            <a:extLst>
              <a:ext uri="{FF2B5EF4-FFF2-40B4-BE49-F238E27FC236}">
                <a16:creationId xmlns:a16="http://schemas.microsoft.com/office/drawing/2014/main" id="{110B319F-0E55-2646-8F69-3FDE7C1132D1}"/>
              </a:ext>
            </a:extLst>
          </p:cNvPr>
          <p:cNvPicPr>
            <a:picLocks noChangeAspect="1"/>
          </p:cNvPicPr>
          <p:nvPr/>
        </p:nvPicPr>
        <p:blipFill rotWithShape="1">
          <a:blip r:embed="rId5"/>
          <a:srcRect l="28664" t="2408"/>
          <a:stretch/>
        </p:blipFill>
        <p:spPr>
          <a:xfrm>
            <a:off x="-3" y="-17880"/>
            <a:ext cx="3558749" cy="4852772"/>
          </a:xfrm>
          <a:prstGeom prst="rect">
            <a:avLst/>
          </a:prstGeom>
        </p:spPr>
      </p:pic>
      <p:sp>
        <p:nvSpPr>
          <p:cNvPr id="23" name="Rectangle 22">
            <a:extLst>
              <a:ext uri="{FF2B5EF4-FFF2-40B4-BE49-F238E27FC236}">
                <a16:creationId xmlns:a16="http://schemas.microsoft.com/office/drawing/2014/main" id="{5528EBDF-D908-8E46-9071-960C8321511D}"/>
              </a:ext>
            </a:extLst>
          </p:cNvPr>
          <p:cNvSpPr/>
          <p:nvPr/>
        </p:nvSpPr>
        <p:spPr>
          <a:xfrm>
            <a:off x="-28583" y="6733777"/>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E89744-45D4-5246-BFA7-9DF70DC5E933}"/>
              </a:ext>
            </a:extLst>
          </p:cNvPr>
          <p:cNvSpPr/>
          <p:nvPr/>
        </p:nvSpPr>
        <p:spPr>
          <a:xfrm>
            <a:off x="3551395" y="6733777"/>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D528578-FE40-584F-B602-A4BCFE903121}"/>
              </a:ext>
            </a:extLst>
          </p:cNvPr>
          <p:cNvSpPr/>
          <p:nvPr/>
        </p:nvSpPr>
        <p:spPr>
          <a:xfrm>
            <a:off x="8513288" y="6733777"/>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7BC325D-0587-4E46-9ADA-113FBB1A32EB}"/>
              </a:ext>
            </a:extLst>
          </p:cNvPr>
          <p:cNvSpPr/>
          <p:nvPr/>
        </p:nvSpPr>
        <p:spPr>
          <a:xfrm>
            <a:off x="6800850" y="6733776"/>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02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Results – Customer (Patient) Feedback</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02326CBD-55E4-4958-A540-F7A148C9E88D}"/>
              </a:ext>
            </a:extLst>
          </p:cNvPr>
          <p:cNvSpPr txBox="1"/>
          <p:nvPr/>
        </p:nvSpPr>
        <p:spPr>
          <a:xfrm>
            <a:off x="669220" y="2504216"/>
            <a:ext cx="9009284" cy="4062651"/>
          </a:xfrm>
          <a:prstGeom prst="rect">
            <a:avLst/>
          </a:prstGeom>
          <a:noFill/>
        </p:spPr>
        <p:txBody>
          <a:bodyPr wrap="square" rtlCol="0">
            <a:spAutoFit/>
          </a:bodyPr>
          <a:lstStyle/>
          <a:p>
            <a:r>
              <a:rPr lang="en-AU" dirty="0">
                <a:solidFill>
                  <a:schemeClr val="tx1">
                    <a:lumMod val="50000"/>
                    <a:lumOff val="50000"/>
                  </a:schemeClr>
                </a:solidFill>
                <a:latin typeface="Roboto" panose="02000000000000000000" pitchFamily="2" charset="0"/>
                <a:ea typeface="Roboto" panose="02000000000000000000" pitchFamily="2" charset="0"/>
              </a:rPr>
              <a:t>Turn to page 42 of the report. </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b="1" dirty="0">
              <a:solidFill>
                <a:schemeClr val="tx1">
                  <a:lumMod val="50000"/>
                  <a:lumOff val="50000"/>
                </a:schemeClr>
              </a:solidFill>
              <a:latin typeface="Roboto" panose="02000000000000000000" pitchFamily="2" charset="0"/>
              <a:ea typeface="Roboto" panose="02000000000000000000" pitchFamily="2" charset="0"/>
            </a:endParaRPr>
          </a:p>
          <a:p>
            <a:r>
              <a:rPr lang="en-AU" b="1" dirty="0">
                <a:solidFill>
                  <a:schemeClr val="tx1">
                    <a:lumMod val="50000"/>
                    <a:lumOff val="50000"/>
                  </a:schemeClr>
                </a:solidFill>
                <a:latin typeface="Roboto" panose="02000000000000000000" pitchFamily="2" charset="0"/>
                <a:ea typeface="Roboto" panose="02000000000000000000" pitchFamily="2" charset="0"/>
              </a:rPr>
              <a:t>Reflection Questions:</a:t>
            </a:r>
          </a:p>
          <a:p>
            <a:r>
              <a:rPr lang="en-AU" dirty="0">
                <a:solidFill>
                  <a:schemeClr val="tx1">
                    <a:lumMod val="50000"/>
                    <a:lumOff val="50000"/>
                  </a:schemeClr>
                </a:solidFill>
                <a:latin typeface="Roboto" panose="02000000000000000000" pitchFamily="2" charset="0"/>
                <a:ea typeface="Roboto" panose="02000000000000000000" pitchFamily="2" charset="0"/>
              </a:rPr>
              <a:t>1. What does this score mean to us? </a:t>
            </a:r>
          </a:p>
          <a:p>
            <a:r>
              <a:rPr lang="en-AU" dirty="0">
                <a:solidFill>
                  <a:schemeClr val="tx1">
                    <a:lumMod val="50000"/>
                    <a:lumOff val="50000"/>
                  </a:schemeClr>
                </a:solidFill>
                <a:latin typeface="Roboto" panose="02000000000000000000" pitchFamily="2" charset="0"/>
                <a:ea typeface="Roboto" panose="02000000000000000000" pitchFamily="2" charset="0"/>
              </a:rPr>
              <a:t>2. How does this score make you feel? </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US" sz="2400" dirty="0"/>
          </a:p>
        </p:txBody>
      </p:sp>
      <p:pic>
        <p:nvPicPr>
          <p:cNvPr id="6" name="Picture 5">
            <a:extLst>
              <a:ext uri="{FF2B5EF4-FFF2-40B4-BE49-F238E27FC236}">
                <a16:creationId xmlns:a16="http://schemas.microsoft.com/office/drawing/2014/main" id="{48C8EDFD-160A-4217-AFD4-FB682A2F8B12}"/>
              </a:ext>
            </a:extLst>
          </p:cNvPr>
          <p:cNvPicPr>
            <a:picLocks noChangeAspect="1"/>
          </p:cNvPicPr>
          <p:nvPr/>
        </p:nvPicPr>
        <p:blipFill>
          <a:blip r:embed="rId5"/>
          <a:stretch>
            <a:fillRect/>
          </a:stretch>
        </p:blipFill>
        <p:spPr>
          <a:xfrm>
            <a:off x="673508" y="2984496"/>
            <a:ext cx="7875025" cy="1638303"/>
          </a:xfrm>
          <a:prstGeom prst="rect">
            <a:avLst/>
          </a:prstGeom>
        </p:spPr>
      </p:pic>
    </p:spTree>
    <p:extLst>
      <p:ext uri="{BB962C8B-B14F-4D97-AF65-F5344CB8AC3E}">
        <p14:creationId xmlns:p14="http://schemas.microsoft.com/office/powerpoint/2010/main" val="63630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0681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Team Development Plan and Commitment Board</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2"/>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3"/>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AA2DB85E-9275-4728-A9C0-824D91D40CA5}"/>
              </a:ext>
            </a:extLst>
          </p:cNvPr>
          <p:cNvSpPr txBox="1"/>
          <p:nvPr/>
        </p:nvSpPr>
        <p:spPr>
          <a:xfrm>
            <a:off x="630016" y="2704985"/>
            <a:ext cx="8068109" cy="3046988"/>
          </a:xfrm>
          <a:prstGeom prst="rect">
            <a:avLst/>
          </a:prstGeom>
          <a:noFill/>
        </p:spPr>
        <p:txBody>
          <a:bodyPr wrap="square" rtlCol="0">
            <a:spAutoFit/>
          </a:bodyPr>
          <a:lstStyle/>
          <a:p>
            <a:r>
              <a:rPr lang="en-US" sz="2400" dirty="0">
                <a:solidFill>
                  <a:schemeClr val="tx1">
                    <a:lumMod val="50000"/>
                    <a:lumOff val="50000"/>
                  </a:schemeClr>
                </a:solidFill>
              </a:rPr>
              <a:t>So, what are we going to do with this feedback?</a:t>
            </a:r>
          </a:p>
          <a:p>
            <a:endParaRPr lang="en-US" sz="2400" dirty="0">
              <a:solidFill>
                <a:schemeClr val="tx1">
                  <a:lumMod val="50000"/>
                  <a:lumOff val="50000"/>
                </a:schemeClr>
              </a:solidFill>
            </a:endParaRPr>
          </a:p>
          <a:p>
            <a:r>
              <a:rPr lang="en-US" sz="2400" dirty="0">
                <a:solidFill>
                  <a:schemeClr val="tx1">
                    <a:lumMod val="50000"/>
                    <a:lumOff val="50000"/>
                  </a:schemeClr>
                </a:solidFill>
              </a:rPr>
              <a:t>1. Considering all the feedback we’ve gone through what would you say are the team’s biggest strengths? </a:t>
            </a:r>
          </a:p>
          <a:p>
            <a:endParaRPr lang="en-US" sz="2400" dirty="0">
              <a:solidFill>
                <a:schemeClr val="tx1">
                  <a:lumMod val="50000"/>
                  <a:lumOff val="50000"/>
                </a:schemeClr>
              </a:solidFill>
            </a:endParaRPr>
          </a:p>
          <a:p>
            <a:r>
              <a:rPr lang="en-US" sz="2400" dirty="0">
                <a:solidFill>
                  <a:schemeClr val="tx1">
                    <a:lumMod val="50000"/>
                    <a:lumOff val="50000"/>
                  </a:schemeClr>
                </a:solidFill>
              </a:rPr>
              <a:t>2. What are the greatest opportunities, or areas to improve?</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60067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5231025"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Key Learnings</a:t>
            </a:r>
            <a:endParaRPr lang="en-US" dirty="0"/>
          </a:p>
        </p:txBody>
      </p:sp>
      <p:sp>
        <p:nvSpPr>
          <p:cNvPr id="5" name="TextBox 4">
            <a:extLst>
              <a:ext uri="{FF2B5EF4-FFF2-40B4-BE49-F238E27FC236}">
                <a16:creationId xmlns:a16="http://schemas.microsoft.com/office/drawing/2014/main" id="{32789882-E4B3-D249-86D4-FB7B4F6B62C7}"/>
              </a:ext>
            </a:extLst>
          </p:cNvPr>
          <p:cNvSpPr txBox="1"/>
          <p:nvPr/>
        </p:nvSpPr>
        <p:spPr>
          <a:xfrm>
            <a:off x="630016" y="1128163"/>
            <a:ext cx="5181600" cy="677108"/>
          </a:xfrm>
          <a:prstGeom prst="rect">
            <a:avLst/>
          </a:prstGeom>
          <a:noFill/>
        </p:spPr>
        <p:txBody>
          <a:bodyPr wrap="square" rtlCol="0">
            <a:spAutoFit/>
          </a:bodyPr>
          <a:lstStyle/>
          <a:p>
            <a:r>
              <a:rPr lang="en-AU" sz="2000" dirty="0">
                <a:solidFill>
                  <a:schemeClr val="tx1">
                    <a:lumMod val="50000"/>
                    <a:lumOff val="50000"/>
                  </a:schemeClr>
                </a:solidFill>
                <a:latin typeface="Roboto" panose="02000000000000000000" pitchFamily="2" charset="0"/>
                <a:ea typeface="Roboto" panose="02000000000000000000" pitchFamily="2" charset="0"/>
              </a:rPr>
              <a:t>Current Views</a:t>
            </a:r>
          </a:p>
          <a:p>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04948E-AF25-AB4D-B2F6-EB95E4C86C42}"/>
              </a:ext>
            </a:extLst>
          </p:cNvPr>
          <p:cNvSpPr txBox="1"/>
          <p:nvPr/>
        </p:nvSpPr>
        <p:spPr>
          <a:xfrm>
            <a:off x="718916" y="2879468"/>
            <a:ext cx="8340989" cy="1754326"/>
          </a:xfrm>
          <a:prstGeom prst="rect">
            <a:avLst/>
          </a:prstGeom>
          <a:noFill/>
        </p:spPr>
        <p:txBody>
          <a:bodyPr wrap="square" rtlCol="0">
            <a:spAutoFit/>
          </a:bodyPr>
          <a:lstStyle/>
          <a:p>
            <a:r>
              <a:rPr lang="en-AU" dirty="0">
                <a:solidFill>
                  <a:schemeClr val="tx1">
                    <a:lumMod val="50000"/>
                    <a:lumOff val="50000"/>
                  </a:schemeClr>
                </a:solidFill>
                <a:latin typeface="Roboto" panose="02000000000000000000" pitchFamily="2" charset="0"/>
                <a:ea typeface="Roboto" panose="02000000000000000000" pitchFamily="2" charset="0"/>
              </a:rPr>
              <a:t>Intended impact of this view</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r>
              <a:rPr lang="en-AU" dirty="0">
                <a:solidFill>
                  <a:schemeClr val="tx1">
                    <a:lumMod val="50000"/>
                    <a:lumOff val="50000"/>
                  </a:schemeClr>
                </a:solidFill>
                <a:latin typeface="Roboto" panose="02000000000000000000" pitchFamily="2" charset="0"/>
                <a:ea typeface="Roboto" panose="02000000000000000000" pitchFamily="2" charset="0"/>
              </a:rPr>
              <a:t>Unintended impact of this view</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r>
              <a:rPr lang="en-AU" b="1" dirty="0">
                <a:solidFill>
                  <a:schemeClr val="tx1">
                    <a:lumMod val="50000"/>
                    <a:lumOff val="50000"/>
                  </a:schemeClr>
                </a:solidFill>
                <a:latin typeface="Roboto" panose="02000000000000000000" pitchFamily="2" charset="0"/>
                <a:ea typeface="Roboto" panose="02000000000000000000" pitchFamily="2" charset="0"/>
              </a:rPr>
              <a:t>Question:</a:t>
            </a:r>
            <a:r>
              <a:rPr lang="en-AU" dirty="0">
                <a:solidFill>
                  <a:schemeClr val="tx1">
                    <a:lumMod val="50000"/>
                    <a:lumOff val="50000"/>
                  </a:schemeClr>
                </a:solidFill>
                <a:latin typeface="Roboto" panose="02000000000000000000" pitchFamily="2" charset="0"/>
                <a:ea typeface="Roboto" panose="02000000000000000000" pitchFamily="2" charset="0"/>
              </a:rPr>
              <a:t> Spend a few minutes working in pairs or small groups to identify some common beliefs that underpin these Strengths and Areas of Opportunity.</a:t>
            </a:r>
            <a:endParaRPr lang="en-US" sz="2400" dirty="0"/>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2"/>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3"/>
          <a:srcRect l="9831" t="14914" r="13271" b="13268"/>
          <a:stretch/>
        </p:blipFill>
        <p:spPr>
          <a:xfrm>
            <a:off x="9172576" y="207816"/>
            <a:ext cx="2894591" cy="1258901"/>
          </a:xfrm>
          <a:prstGeom prst="rect">
            <a:avLst/>
          </a:prstGeom>
        </p:spPr>
      </p:pic>
    </p:spTree>
    <p:extLst>
      <p:ext uri="{BB962C8B-B14F-4D97-AF65-F5344CB8AC3E}">
        <p14:creationId xmlns:p14="http://schemas.microsoft.com/office/powerpoint/2010/main" val="228787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5231025"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Default Future</a:t>
            </a:r>
            <a:endParaRPr lang="en-US" dirty="0"/>
          </a:p>
        </p:txBody>
      </p:sp>
      <p:sp>
        <p:nvSpPr>
          <p:cNvPr id="5" name="TextBox 4">
            <a:extLst>
              <a:ext uri="{FF2B5EF4-FFF2-40B4-BE49-F238E27FC236}">
                <a16:creationId xmlns:a16="http://schemas.microsoft.com/office/drawing/2014/main" id="{32789882-E4B3-D249-86D4-FB7B4F6B62C7}"/>
              </a:ext>
            </a:extLst>
          </p:cNvPr>
          <p:cNvSpPr txBox="1"/>
          <p:nvPr/>
        </p:nvSpPr>
        <p:spPr>
          <a:xfrm>
            <a:off x="630016" y="1128163"/>
            <a:ext cx="78832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Roboto" panose="02000000000000000000" pitchFamily="2" charset="0"/>
                <a:ea typeface="Roboto" panose="02000000000000000000" pitchFamily="2" charset="0"/>
              </a:rPr>
              <a:t>What’s predicted if we continue working together in the same way as we currently work together?</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US" dirty="0">
              <a:solidFill>
                <a:schemeClr val="tx1">
                  <a:lumMod val="50000"/>
                  <a:lumOff val="50000"/>
                </a:schemeClr>
              </a:solidFill>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04948E-AF25-AB4D-B2F6-EB95E4C86C42}"/>
              </a:ext>
            </a:extLst>
          </p:cNvPr>
          <p:cNvSpPr txBox="1"/>
          <p:nvPr/>
        </p:nvSpPr>
        <p:spPr>
          <a:xfrm>
            <a:off x="630016" y="1952368"/>
            <a:ext cx="9418859" cy="2308324"/>
          </a:xfrm>
          <a:prstGeom prst="rect">
            <a:avLst/>
          </a:prstGeom>
          <a:noFill/>
        </p:spPr>
        <p:txBody>
          <a:bodyPr wrap="square" rtlCol="0">
            <a:spAutoFit/>
          </a:bodyPr>
          <a:lstStyle/>
          <a:p>
            <a:endParaRPr lang="en-AU" dirty="0">
              <a:solidFill>
                <a:schemeClr val="tx1">
                  <a:lumMod val="50000"/>
                  <a:lumOff val="50000"/>
                </a:schemeClr>
              </a:solidFill>
              <a:latin typeface="Roboto" panose="02000000000000000000" pitchFamily="2" charset="0"/>
              <a:ea typeface="Roboto" panose="02000000000000000000" pitchFamily="2" charset="0"/>
            </a:endParaRPr>
          </a:p>
          <a:p>
            <a:r>
              <a:rPr lang="en-AU" dirty="0">
                <a:solidFill>
                  <a:schemeClr val="tx1">
                    <a:lumMod val="50000"/>
                    <a:lumOff val="50000"/>
                  </a:schemeClr>
                </a:solidFill>
                <a:latin typeface="Roboto" panose="02000000000000000000" pitchFamily="2" charset="0"/>
                <a:ea typeface="Roboto" panose="02000000000000000000" pitchFamily="2" charset="0"/>
              </a:rPr>
              <a:t>Consider the Strengths and Areas of Opportunity and spend a few minutes working in pairs or small groups to brainstorm some dot points to describe the default future.</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r>
              <a:rPr lang="en-AU" dirty="0">
                <a:solidFill>
                  <a:schemeClr val="tx1">
                    <a:lumMod val="50000"/>
                    <a:lumOff val="50000"/>
                  </a:schemeClr>
                </a:solidFill>
                <a:latin typeface="Roboto" panose="02000000000000000000" pitchFamily="2" charset="0"/>
                <a:ea typeface="Roboto" panose="02000000000000000000" pitchFamily="2" charset="0"/>
              </a:rPr>
              <a:t>Expand</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r>
              <a:rPr lang="en-AU" dirty="0">
                <a:solidFill>
                  <a:schemeClr val="tx1">
                    <a:lumMod val="50000"/>
                    <a:lumOff val="50000"/>
                  </a:schemeClr>
                </a:solidFill>
                <a:latin typeface="Roboto" panose="02000000000000000000" pitchFamily="2" charset="0"/>
                <a:ea typeface="Roboto" panose="02000000000000000000" pitchFamily="2" charset="0"/>
              </a:rPr>
              <a:t>Question: How does this ‘default future’ sit with you, or fit with the team? </a:t>
            </a:r>
          </a:p>
          <a:p>
            <a:r>
              <a:rPr lang="en-AU" dirty="0">
                <a:solidFill>
                  <a:schemeClr val="tx1">
                    <a:lumMod val="50000"/>
                    <a:lumOff val="50000"/>
                  </a:schemeClr>
                </a:solidFill>
                <a:latin typeface="Roboto" panose="02000000000000000000" pitchFamily="2" charset="0"/>
                <a:ea typeface="Roboto" panose="02000000000000000000" pitchFamily="2" charset="0"/>
              </a:rPr>
              <a:t> </a:t>
            </a:r>
            <a:endParaRPr lang="en-US" dirty="0"/>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Tree>
    <p:extLst>
      <p:ext uri="{BB962C8B-B14F-4D97-AF65-F5344CB8AC3E}">
        <p14:creationId xmlns:p14="http://schemas.microsoft.com/office/powerpoint/2010/main" val="60672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5231025"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Preferred Future</a:t>
            </a:r>
            <a:endParaRPr lang="en-US" dirty="0"/>
          </a:p>
        </p:txBody>
      </p:sp>
      <p:sp>
        <p:nvSpPr>
          <p:cNvPr id="5" name="TextBox 4">
            <a:extLst>
              <a:ext uri="{FF2B5EF4-FFF2-40B4-BE49-F238E27FC236}">
                <a16:creationId xmlns:a16="http://schemas.microsoft.com/office/drawing/2014/main" id="{32789882-E4B3-D249-86D4-FB7B4F6B62C7}"/>
              </a:ext>
            </a:extLst>
          </p:cNvPr>
          <p:cNvSpPr txBox="1"/>
          <p:nvPr/>
        </p:nvSpPr>
        <p:spPr>
          <a:xfrm>
            <a:off x="630016" y="1128163"/>
            <a:ext cx="5181600" cy="677108"/>
          </a:xfrm>
          <a:prstGeom prst="rect">
            <a:avLst/>
          </a:prstGeom>
          <a:noFill/>
        </p:spPr>
        <p:txBody>
          <a:bodyPr wrap="square" rtlCol="0">
            <a:spAutoFit/>
          </a:bodyPr>
          <a:lstStyle/>
          <a:p>
            <a:r>
              <a:rPr lang="en-AU" sz="2000" b="1" dirty="0">
                <a:solidFill>
                  <a:schemeClr val="tx1">
                    <a:lumMod val="50000"/>
                    <a:lumOff val="50000"/>
                  </a:schemeClr>
                </a:solidFill>
                <a:latin typeface="Roboto" panose="02000000000000000000" pitchFamily="2" charset="0"/>
                <a:ea typeface="Roboto" panose="02000000000000000000" pitchFamily="2" charset="0"/>
              </a:rPr>
              <a:t>What future do you want?</a:t>
            </a:r>
          </a:p>
          <a:p>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04948E-AF25-AB4D-B2F6-EB95E4C86C42}"/>
              </a:ext>
            </a:extLst>
          </p:cNvPr>
          <p:cNvSpPr txBox="1"/>
          <p:nvPr/>
        </p:nvSpPr>
        <p:spPr>
          <a:xfrm>
            <a:off x="630016" y="1952368"/>
            <a:ext cx="8340989" cy="1815882"/>
          </a:xfrm>
          <a:prstGeom prst="rect">
            <a:avLst/>
          </a:prstGeom>
          <a:noFill/>
        </p:spPr>
        <p:txBody>
          <a:bodyPr wrap="square" rtlCol="0">
            <a:spAutoFit/>
          </a:bodyPr>
          <a:lstStyle/>
          <a:p>
            <a:r>
              <a:rPr lang="en-AU" sz="1400" dirty="0">
                <a:solidFill>
                  <a:schemeClr val="tx1">
                    <a:lumMod val="50000"/>
                    <a:lumOff val="50000"/>
                  </a:schemeClr>
                </a:solidFill>
                <a:latin typeface="Roboto" panose="02000000000000000000" pitchFamily="2" charset="0"/>
                <a:ea typeface="Roboto" panose="02000000000000000000" pitchFamily="2" charset="0"/>
              </a:rPr>
              <a:t>How committed are you to development? </a:t>
            </a:r>
          </a:p>
          <a:p>
            <a:endParaRPr lang="en-AU" sz="1400" dirty="0">
              <a:solidFill>
                <a:schemeClr val="tx1">
                  <a:lumMod val="50000"/>
                  <a:lumOff val="50000"/>
                </a:schemeClr>
              </a:solidFill>
              <a:latin typeface="Roboto" panose="02000000000000000000" pitchFamily="2" charset="0"/>
              <a:ea typeface="Roboto" panose="02000000000000000000" pitchFamily="2" charset="0"/>
            </a:endParaRPr>
          </a:p>
          <a:p>
            <a:r>
              <a:rPr lang="en-AU" sz="1400" dirty="0">
                <a:solidFill>
                  <a:schemeClr val="tx1">
                    <a:lumMod val="50000"/>
                    <a:lumOff val="50000"/>
                  </a:schemeClr>
                </a:solidFill>
                <a:latin typeface="Roboto" panose="02000000000000000000" pitchFamily="2" charset="0"/>
                <a:ea typeface="Roboto" panose="02000000000000000000" pitchFamily="2" charset="0"/>
              </a:rPr>
              <a:t>Visualise what the preferred future looks like</a:t>
            </a:r>
          </a:p>
          <a:p>
            <a:pPr marL="285750" indent="-285750">
              <a:buFont typeface="Arial" panose="020B0604020202020204" pitchFamily="34" charset="0"/>
              <a:buChar char="•"/>
            </a:pPr>
            <a:r>
              <a:rPr lang="en-AU" sz="1400" dirty="0">
                <a:solidFill>
                  <a:schemeClr val="tx1">
                    <a:lumMod val="50000"/>
                    <a:lumOff val="50000"/>
                  </a:schemeClr>
                </a:solidFill>
                <a:latin typeface="Roboto" panose="02000000000000000000" pitchFamily="2" charset="0"/>
                <a:ea typeface="Roboto" panose="02000000000000000000" pitchFamily="2" charset="0"/>
              </a:rPr>
              <a:t>What would people be doing?</a:t>
            </a:r>
          </a:p>
          <a:p>
            <a:pPr marL="285750" indent="-285750">
              <a:buFont typeface="Arial" panose="020B0604020202020204" pitchFamily="34" charset="0"/>
              <a:buChar char="•"/>
            </a:pPr>
            <a:r>
              <a:rPr lang="en-AU" sz="1400" dirty="0">
                <a:solidFill>
                  <a:schemeClr val="tx1">
                    <a:lumMod val="50000"/>
                    <a:lumOff val="50000"/>
                  </a:schemeClr>
                </a:solidFill>
                <a:latin typeface="Roboto" panose="02000000000000000000" pitchFamily="2" charset="0"/>
                <a:ea typeface="Roboto" panose="02000000000000000000" pitchFamily="2" charset="0"/>
              </a:rPr>
              <a:t>What would you hear others say?</a:t>
            </a:r>
          </a:p>
          <a:p>
            <a:pPr marL="285750" indent="-285750">
              <a:buFont typeface="Arial" panose="020B0604020202020204" pitchFamily="34" charset="0"/>
              <a:buChar char="•"/>
            </a:pPr>
            <a:r>
              <a:rPr lang="en-AU" sz="1400" dirty="0">
                <a:solidFill>
                  <a:schemeClr val="tx1">
                    <a:lumMod val="50000"/>
                    <a:lumOff val="50000"/>
                  </a:schemeClr>
                </a:solidFill>
                <a:latin typeface="Roboto" panose="02000000000000000000" pitchFamily="2" charset="0"/>
                <a:ea typeface="Roboto" panose="02000000000000000000" pitchFamily="2" charset="0"/>
              </a:rPr>
              <a:t>What would you see/hear from your leaders?</a:t>
            </a:r>
          </a:p>
          <a:p>
            <a:pPr marL="285750" indent="-285750">
              <a:buFont typeface="Arial" panose="020B0604020202020204" pitchFamily="34" charset="0"/>
              <a:buChar char="•"/>
            </a:pPr>
            <a:r>
              <a:rPr lang="en-AU" sz="1400" dirty="0">
                <a:solidFill>
                  <a:schemeClr val="tx1">
                    <a:lumMod val="50000"/>
                    <a:lumOff val="50000"/>
                  </a:schemeClr>
                </a:solidFill>
                <a:latin typeface="Roboto" panose="02000000000000000000" pitchFamily="2" charset="0"/>
                <a:ea typeface="Roboto" panose="02000000000000000000" pitchFamily="2" charset="0"/>
              </a:rPr>
              <a:t>What would you feel encouraged to do? </a:t>
            </a:r>
          </a:p>
          <a:p>
            <a:endParaRPr lang="en-US" sz="1400" dirty="0"/>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2"/>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3"/>
          <a:srcRect l="9831" t="14914" r="13271" b="13268"/>
          <a:stretch/>
        </p:blipFill>
        <p:spPr>
          <a:xfrm>
            <a:off x="9172576" y="207816"/>
            <a:ext cx="2894591" cy="1258901"/>
          </a:xfrm>
          <a:prstGeom prst="rect">
            <a:avLst/>
          </a:prstGeom>
        </p:spPr>
      </p:pic>
    </p:spTree>
    <p:extLst>
      <p:ext uri="{BB962C8B-B14F-4D97-AF65-F5344CB8AC3E}">
        <p14:creationId xmlns:p14="http://schemas.microsoft.com/office/powerpoint/2010/main" val="87290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69505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Transformed Beliefs</a:t>
            </a:r>
            <a:endParaRPr lang="en-US" dirty="0"/>
          </a:p>
        </p:txBody>
      </p:sp>
      <p:sp>
        <p:nvSpPr>
          <p:cNvPr id="5" name="TextBox 4">
            <a:extLst>
              <a:ext uri="{FF2B5EF4-FFF2-40B4-BE49-F238E27FC236}">
                <a16:creationId xmlns:a16="http://schemas.microsoft.com/office/drawing/2014/main" id="{32789882-E4B3-D249-86D4-FB7B4F6B62C7}"/>
              </a:ext>
            </a:extLst>
          </p:cNvPr>
          <p:cNvSpPr txBox="1"/>
          <p:nvPr/>
        </p:nvSpPr>
        <p:spPr>
          <a:xfrm>
            <a:off x="630016" y="1128163"/>
            <a:ext cx="8795924" cy="984885"/>
          </a:xfrm>
          <a:prstGeom prst="rect">
            <a:avLst/>
          </a:prstGeom>
          <a:noFill/>
        </p:spPr>
        <p:txBody>
          <a:bodyPr wrap="square" rtlCol="0">
            <a:spAutoFit/>
          </a:bodyPr>
          <a:lstStyle/>
          <a:p>
            <a:r>
              <a:rPr lang="en-AU" sz="2000" b="1">
                <a:solidFill>
                  <a:schemeClr val="tx1">
                    <a:lumMod val="50000"/>
                    <a:lumOff val="50000"/>
                  </a:schemeClr>
                </a:solidFill>
                <a:latin typeface="Roboto" panose="02000000000000000000" pitchFamily="2" charset="0"/>
                <a:ea typeface="Roboto" panose="02000000000000000000" pitchFamily="2" charset="0"/>
              </a:rPr>
              <a:t>What beliefs are required to enable this preferred future to become a reality?</a:t>
            </a:r>
          </a:p>
          <a:p>
            <a:endParaRPr lang="en-US" b="1"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04948E-AF25-AB4D-B2F6-EB95E4C86C42}"/>
              </a:ext>
            </a:extLst>
          </p:cNvPr>
          <p:cNvSpPr txBox="1"/>
          <p:nvPr/>
        </p:nvSpPr>
        <p:spPr>
          <a:xfrm>
            <a:off x="630016" y="1952368"/>
            <a:ext cx="8340989" cy="738664"/>
          </a:xfrm>
          <a:prstGeom prst="rect">
            <a:avLst/>
          </a:prstGeom>
          <a:noFill/>
        </p:spPr>
        <p:txBody>
          <a:bodyPr wrap="square" rtlCol="0">
            <a:spAutoFit/>
          </a:bodyPr>
          <a:lstStyle/>
          <a:p>
            <a:r>
              <a:rPr lang="en-AU" sz="1400" dirty="0">
                <a:solidFill>
                  <a:schemeClr val="tx1">
                    <a:lumMod val="50000"/>
                    <a:lumOff val="50000"/>
                  </a:schemeClr>
                </a:solidFill>
                <a:latin typeface="Roboto" panose="02000000000000000000" pitchFamily="2" charset="0"/>
                <a:ea typeface="Roboto" panose="02000000000000000000" pitchFamily="2" charset="0"/>
              </a:rPr>
              <a:t>What do you need to ‘let go of’ to enable this?</a:t>
            </a:r>
          </a:p>
          <a:p>
            <a:endParaRPr lang="en-AU" sz="1400" dirty="0">
              <a:solidFill>
                <a:schemeClr val="tx1">
                  <a:lumMod val="50000"/>
                  <a:lumOff val="50000"/>
                </a:schemeClr>
              </a:solidFill>
              <a:latin typeface="Roboto" panose="02000000000000000000" pitchFamily="2" charset="0"/>
            </a:endParaRPr>
          </a:p>
          <a:p>
            <a:r>
              <a:rPr lang="en-AU" sz="1400" dirty="0">
                <a:solidFill>
                  <a:schemeClr val="tx1">
                    <a:lumMod val="50000"/>
                    <a:lumOff val="50000"/>
                  </a:schemeClr>
                </a:solidFill>
                <a:latin typeface="Roboto" panose="02000000000000000000" pitchFamily="2" charset="0"/>
              </a:rPr>
              <a:t>What individual or shared beliefs need to be created?</a:t>
            </a:r>
            <a:endParaRPr lang="en-US" sz="1400" dirty="0"/>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2"/>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3"/>
          <a:srcRect l="9831" t="14914" r="13271" b="13268"/>
          <a:stretch/>
        </p:blipFill>
        <p:spPr>
          <a:xfrm>
            <a:off x="9172576" y="207816"/>
            <a:ext cx="2894591" cy="1258901"/>
          </a:xfrm>
          <a:prstGeom prst="rect">
            <a:avLst/>
          </a:prstGeom>
        </p:spPr>
      </p:pic>
    </p:spTree>
    <p:extLst>
      <p:ext uri="{BB962C8B-B14F-4D97-AF65-F5344CB8AC3E}">
        <p14:creationId xmlns:p14="http://schemas.microsoft.com/office/powerpoint/2010/main" val="78477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5231025"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Commitments</a:t>
            </a:r>
            <a:endParaRPr lang="en-US" dirty="0"/>
          </a:p>
        </p:txBody>
      </p:sp>
      <p:sp>
        <p:nvSpPr>
          <p:cNvPr id="5" name="TextBox 4">
            <a:extLst>
              <a:ext uri="{FF2B5EF4-FFF2-40B4-BE49-F238E27FC236}">
                <a16:creationId xmlns:a16="http://schemas.microsoft.com/office/drawing/2014/main" id="{32789882-E4B3-D249-86D4-FB7B4F6B62C7}"/>
              </a:ext>
            </a:extLst>
          </p:cNvPr>
          <p:cNvSpPr txBox="1"/>
          <p:nvPr/>
        </p:nvSpPr>
        <p:spPr>
          <a:xfrm>
            <a:off x="630016" y="1128163"/>
            <a:ext cx="8277764" cy="984885"/>
          </a:xfrm>
          <a:prstGeom prst="rect">
            <a:avLst/>
          </a:prstGeom>
          <a:noFill/>
        </p:spPr>
        <p:txBody>
          <a:bodyPr wrap="square" rtlCol="0">
            <a:spAutoFit/>
          </a:bodyPr>
          <a:lstStyle/>
          <a:p>
            <a:r>
              <a:rPr lang="en-AU" sz="2000" b="1" dirty="0">
                <a:solidFill>
                  <a:schemeClr val="tx1">
                    <a:lumMod val="50000"/>
                    <a:lumOff val="50000"/>
                  </a:schemeClr>
                </a:solidFill>
                <a:latin typeface="Roboto" panose="02000000000000000000" pitchFamily="2" charset="0"/>
                <a:ea typeface="Roboto" panose="02000000000000000000" pitchFamily="2" charset="0"/>
              </a:rPr>
              <a:t>What are you committed to doing to make the preferred future a reality?</a:t>
            </a:r>
          </a:p>
          <a:p>
            <a:endParaRPr lang="en-US" b="1"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2"/>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3"/>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39ACD146-0748-4A4A-8AC3-24837EE5126C}"/>
              </a:ext>
            </a:extLst>
          </p:cNvPr>
          <p:cNvSpPr txBox="1"/>
          <p:nvPr/>
        </p:nvSpPr>
        <p:spPr>
          <a:xfrm>
            <a:off x="630016" y="1952368"/>
            <a:ext cx="8340989" cy="954107"/>
          </a:xfrm>
          <a:prstGeom prst="rect">
            <a:avLst/>
          </a:prstGeom>
          <a:noFill/>
        </p:spPr>
        <p:txBody>
          <a:bodyPr wrap="square" rtlCol="0">
            <a:spAutoFit/>
          </a:bodyPr>
          <a:lstStyle/>
          <a:p>
            <a:r>
              <a:rPr lang="en-AU" sz="1400" dirty="0">
                <a:solidFill>
                  <a:schemeClr val="tx1">
                    <a:lumMod val="50000"/>
                    <a:lumOff val="50000"/>
                  </a:schemeClr>
                </a:solidFill>
                <a:latin typeface="Roboto" panose="02000000000000000000" pitchFamily="2" charset="0"/>
                <a:ea typeface="Roboto" panose="02000000000000000000" pitchFamily="2" charset="0"/>
              </a:rPr>
              <a:t>What would this actually look like</a:t>
            </a:r>
            <a:r>
              <a:rPr lang="en-AU" sz="1400" dirty="0">
                <a:solidFill>
                  <a:schemeClr val="tx1">
                    <a:lumMod val="50000"/>
                    <a:lumOff val="50000"/>
                  </a:schemeClr>
                </a:solidFill>
                <a:latin typeface="Roboto" panose="02000000000000000000" pitchFamily="2" charset="0"/>
              </a:rPr>
              <a:t>?</a:t>
            </a:r>
          </a:p>
          <a:p>
            <a:r>
              <a:rPr lang="en-AU" sz="1400" dirty="0">
                <a:solidFill>
                  <a:schemeClr val="tx1">
                    <a:lumMod val="50000"/>
                    <a:lumOff val="50000"/>
                  </a:schemeClr>
                </a:solidFill>
                <a:latin typeface="Roboto" panose="02000000000000000000" pitchFamily="2" charset="0"/>
              </a:rPr>
              <a:t>What would the impact be?</a:t>
            </a:r>
          </a:p>
          <a:p>
            <a:r>
              <a:rPr lang="en-AU" sz="1400" dirty="0">
                <a:solidFill>
                  <a:schemeClr val="tx1">
                    <a:lumMod val="50000"/>
                    <a:lumOff val="50000"/>
                  </a:schemeClr>
                </a:solidFill>
                <a:latin typeface="Roboto" panose="02000000000000000000" pitchFamily="2" charset="0"/>
              </a:rPr>
              <a:t>What support for you need?</a:t>
            </a:r>
          </a:p>
          <a:p>
            <a:endParaRPr lang="en-US" sz="1400" dirty="0"/>
          </a:p>
        </p:txBody>
      </p:sp>
    </p:spTree>
    <p:extLst>
      <p:ext uri="{BB962C8B-B14F-4D97-AF65-F5344CB8AC3E}">
        <p14:creationId xmlns:p14="http://schemas.microsoft.com/office/powerpoint/2010/main" val="178112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1570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Team Commitment Board</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04948E-AF25-AB4D-B2F6-EB95E4C86C42}"/>
              </a:ext>
            </a:extLst>
          </p:cNvPr>
          <p:cNvSpPr txBox="1"/>
          <p:nvPr/>
        </p:nvSpPr>
        <p:spPr>
          <a:xfrm>
            <a:off x="630016" y="1952368"/>
            <a:ext cx="7739284" cy="3504549"/>
          </a:xfrm>
          <a:prstGeom prst="rect">
            <a:avLst/>
          </a:prstGeom>
          <a:noFill/>
        </p:spPr>
        <p:txBody>
          <a:bodyPr wrap="square" rtlCol="0">
            <a:spAutoFit/>
          </a:bodyPr>
          <a:lstStyle/>
          <a:p>
            <a:pPr marL="180340" marR="0" indent="-180340">
              <a:lnSpc>
                <a:spcPct val="107000"/>
              </a:lnSpc>
              <a:spcBef>
                <a:spcPts val="0"/>
              </a:spcBef>
              <a:spcAft>
                <a:spcPts val="800"/>
              </a:spcAft>
            </a:pPr>
            <a:r>
              <a:rPr lang="en-AU" sz="2000" b="1" dirty="0">
                <a:solidFill>
                  <a:schemeClr val="tx1">
                    <a:lumMod val="50000"/>
                    <a:lumOff val="50000"/>
                  </a:schemeClr>
                </a:solidFill>
              </a:rPr>
              <a:t>Embedding the team commitments</a:t>
            </a:r>
          </a:p>
          <a:p>
            <a:pPr marL="180340" marR="0" indent="-180340">
              <a:lnSpc>
                <a:spcPct val="107000"/>
              </a:lnSpc>
              <a:spcBef>
                <a:spcPts val="0"/>
              </a:spcBef>
              <a:spcAft>
                <a:spcPts val="800"/>
              </a:spcAft>
            </a:pPr>
            <a:endParaRPr lang="en-AU" sz="2000" dirty="0">
              <a:solidFill>
                <a:schemeClr val="tx1">
                  <a:lumMod val="50000"/>
                  <a:lumOff val="50000"/>
                </a:schemeClr>
              </a:solidFill>
            </a:endParaRPr>
          </a:p>
          <a:p>
            <a:r>
              <a:rPr lang="en-AU" sz="2000" dirty="0">
                <a:solidFill>
                  <a:schemeClr val="tx1">
                    <a:lumMod val="50000"/>
                    <a:lumOff val="50000"/>
                  </a:schemeClr>
                </a:solidFill>
              </a:rPr>
              <a:t>Transcribe the commitments created through XX to the team commitment board including what success looks like.</a:t>
            </a:r>
          </a:p>
          <a:p>
            <a:pPr marL="180340" marR="0" indent="-180340">
              <a:lnSpc>
                <a:spcPct val="107000"/>
              </a:lnSpc>
              <a:spcBef>
                <a:spcPts val="0"/>
              </a:spcBef>
              <a:spcAft>
                <a:spcPts val="800"/>
              </a:spcAft>
            </a:pPr>
            <a:endParaRPr lang="en-US" sz="2000" b="1" dirty="0">
              <a:solidFill>
                <a:schemeClr val="tx1">
                  <a:lumMod val="50000"/>
                  <a:lumOff val="50000"/>
                </a:schemeClr>
              </a:solidFill>
            </a:endParaRPr>
          </a:p>
          <a:p>
            <a:pPr marL="180340" marR="0" indent="-180340">
              <a:lnSpc>
                <a:spcPct val="107000"/>
              </a:lnSpc>
              <a:spcBef>
                <a:spcPts val="0"/>
              </a:spcBef>
              <a:spcAft>
                <a:spcPts val="800"/>
              </a:spcAft>
            </a:pPr>
            <a:r>
              <a:rPr lang="en-US" sz="2000" b="1" dirty="0">
                <a:solidFill>
                  <a:schemeClr val="tx1">
                    <a:lumMod val="50000"/>
                    <a:lumOff val="50000"/>
                  </a:schemeClr>
                </a:solidFill>
              </a:rPr>
              <a:t>Personal Reflection</a:t>
            </a:r>
          </a:p>
          <a:p>
            <a:pPr marL="180340" marR="0" indent="-180340">
              <a:lnSpc>
                <a:spcPct val="107000"/>
              </a:lnSpc>
              <a:spcBef>
                <a:spcPts val="0"/>
              </a:spcBef>
              <a:spcAft>
                <a:spcPts val="800"/>
              </a:spcAft>
            </a:pPr>
            <a:r>
              <a:rPr lang="en-US" sz="2000" dirty="0">
                <a:solidFill>
                  <a:schemeClr val="tx1">
                    <a:lumMod val="50000"/>
                    <a:lumOff val="50000"/>
                  </a:schemeClr>
                </a:solidFill>
              </a:rPr>
              <a:t>On a post-it note, write down your own individual commitment – what can you be personally responsible for? </a:t>
            </a:r>
          </a:p>
          <a:p>
            <a:endParaRPr lang="en-AU" sz="2000" dirty="0">
              <a:solidFill>
                <a:schemeClr val="tx1">
                  <a:lumMod val="50000"/>
                  <a:lumOff val="50000"/>
                </a:schemeClr>
              </a:solidFill>
            </a:endParaRPr>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pic>
        <p:nvPicPr>
          <p:cNvPr id="6" name="Picture 5">
            <a:extLst>
              <a:ext uri="{FF2B5EF4-FFF2-40B4-BE49-F238E27FC236}">
                <a16:creationId xmlns:a16="http://schemas.microsoft.com/office/drawing/2014/main" id="{4CCDE1C9-8B27-4125-AB2B-683340B9ABF9}"/>
              </a:ext>
            </a:extLst>
          </p:cNvPr>
          <p:cNvPicPr>
            <a:picLocks noChangeAspect="1"/>
          </p:cNvPicPr>
          <p:nvPr/>
        </p:nvPicPr>
        <p:blipFill>
          <a:blip r:embed="rId5"/>
          <a:stretch>
            <a:fillRect/>
          </a:stretch>
        </p:blipFill>
        <p:spPr>
          <a:xfrm>
            <a:off x="8120251" y="1560116"/>
            <a:ext cx="3355457" cy="4835547"/>
          </a:xfrm>
          <a:prstGeom prst="rect">
            <a:avLst/>
          </a:prstGeom>
        </p:spPr>
      </p:pic>
    </p:spTree>
    <p:extLst>
      <p:ext uri="{BB962C8B-B14F-4D97-AF65-F5344CB8AC3E}">
        <p14:creationId xmlns:p14="http://schemas.microsoft.com/office/powerpoint/2010/main" val="309666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171E2D-64F0-8443-96B0-0942650F9EB4}"/>
              </a:ext>
            </a:extLst>
          </p:cNvPr>
          <p:cNvPicPr>
            <a:picLocks noChangeAspect="1"/>
          </p:cNvPicPr>
          <p:nvPr/>
        </p:nvPicPr>
        <p:blipFill rotWithShape="1">
          <a:blip r:embed="rId2"/>
          <a:srcRect l="488" t="9664" r="488" b="50000"/>
          <a:stretch/>
        </p:blipFill>
        <p:spPr>
          <a:xfrm>
            <a:off x="0" y="0"/>
            <a:ext cx="12192000" cy="123568"/>
          </a:xfrm>
          <a:prstGeom prst="rect">
            <a:avLst/>
          </a:prstGeom>
        </p:spPr>
      </p:pic>
      <p:sp>
        <p:nvSpPr>
          <p:cNvPr id="5" name="Rectangle 4">
            <a:extLst>
              <a:ext uri="{FF2B5EF4-FFF2-40B4-BE49-F238E27FC236}">
                <a16:creationId xmlns:a16="http://schemas.microsoft.com/office/drawing/2014/main" id="{EF7E8EA4-2ED1-D649-9D0F-8DDE4823923B}"/>
              </a:ext>
            </a:extLst>
          </p:cNvPr>
          <p:cNvSpPr/>
          <p:nvPr/>
        </p:nvSpPr>
        <p:spPr>
          <a:xfrm>
            <a:off x="0" y="123568"/>
            <a:ext cx="12192000" cy="6734433"/>
          </a:xfrm>
          <a:prstGeom prst="rect">
            <a:avLst/>
          </a:prstGeom>
          <a:solidFill>
            <a:srgbClr val="1257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B27FFF60-1F65-AE49-AA06-34CEC1FF42BA}"/>
              </a:ext>
            </a:extLst>
          </p:cNvPr>
          <p:cNvPicPr>
            <a:picLocks noChangeAspect="1"/>
          </p:cNvPicPr>
          <p:nvPr/>
        </p:nvPicPr>
        <p:blipFill rotWithShape="1">
          <a:blip r:embed="rId3"/>
          <a:srcRect l="28506" t="2425" b="19067"/>
          <a:stretch/>
        </p:blipFill>
        <p:spPr>
          <a:xfrm>
            <a:off x="0" y="1421027"/>
            <a:ext cx="4967416" cy="5436973"/>
          </a:xfrm>
          <a:prstGeom prst="rect">
            <a:avLst/>
          </a:prstGeom>
        </p:spPr>
      </p:pic>
      <p:sp>
        <p:nvSpPr>
          <p:cNvPr id="7" name="TextBox 6">
            <a:extLst>
              <a:ext uri="{FF2B5EF4-FFF2-40B4-BE49-F238E27FC236}">
                <a16:creationId xmlns:a16="http://schemas.microsoft.com/office/drawing/2014/main" id="{380E71CA-487D-0B46-BED0-18D09749A829}"/>
              </a:ext>
            </a:extLst>
          </p:cNvPr>
          <p:cNvSpPr txBox="1"/>
          <p:nvPr/>
        </p:nvSpPr>
        <p:spPr>
          <a:xfrm>
            <a:off x="7224586" y="2585242"/>
            <a:ext cx="4559643" cy="3108543"/>
          </a:xfrm>
          <a:prstGeom prst="rect">
            <a:avLst/>
          </a:prstGeom>
          <a:noFill/>
        </p:spPr>
        <p:txBody>
          <a:bodyPr wrap="square" rtlCol="0">
            <a:spAutoFit/>
          </a:bodyPr>
          <a:lstStyle/>
          <a:p>
            <a:pPr algn="r"/>
            <a:r>
              <a:rPr lang="en-AU" sz="1600" dirty="0">
                <a:solidFill>
                  <a:srgbClr val="2E91C8"/>
                </a:solidFill>
                <a:latin typeface="Roboto" panose="02000000000000000000" pitchFamily="2" charset="0"/>
                <a:ea typeface="Roboto" panose="02000000000000000000" pitchFamily="2" charset="0"/>
              </a:rPr>
              <a:t>Head Office</a:t>
            </a:r>
          </a:p>
          <a:p>
            <a:pPr algn="r"/>
            <a:r>
              <a:rPr lang="en-AU" sz="1600" dirty="0">
                <a:solidFill>
                  <a:schemeClr val="bg1"/>
                </a:solidFill>
                <a:latin typeface="Roboto" panose="02000000000000000000" pitchFamily="2" charset="0"/>
                <a:ea typeface="Roboto" panose="02000000000000000000" pitchFamily="2" charset="0"/>
              </a:rPr>
              <a:t>10B, 151 – 153 Herdsman Parade,</a:t>
            </a:r>
          </a:p>
          <a:p>
            <a:pPr algn="r"/>
            <a:r>
              <a:rPr lang="en-AU" sz="1600" dirty="0">
                <a:solidFill>
                  <a:schemeClr val="bg1"/>
                </a:solidFill>
                <a:latin typeface="Roboto" panose="02000000000000000000" pitchFamily="2" charset="0"/>
                <a:ea typeface="Roboto" panose="02000000000000000000" pitchFamily="2" charset="0"/>
              </a:rPr>
              <a:t>Wembley, Perth </a:t>
            </a:r>
          </a:p>
          <a:p>
            <a:pPr algn="r"/>
            <a:r>
              <a:rPr lang="en-AU" sz="1600" dirty="0">
                <a:solidFill>
                  <a:schemeClr val="bg1"/>
                </a:solidFill>
                <a:latin typeface="Roboto" panose="02000000000000000000" pitchFamily="2" charset="0"/>
                <a:ea typeface="Roboto" panose="02000000000000000000" pitchFamily="2" charset="0"/>
              </a:rPr>
              <a:t>Western Australia 6014</a:t>
            </a:r>
          </a:p>
          <a:p>
            <a:pPr algn="r"/>
            <a:r>
              <a:rPr lang="en-AU" sz="1600" dirty="0">
                <a:solidFill>
                  <a:schemeClr val="bg1"/>
                </a:solidFill>
                <a:latin typeface="Roboto" panose="02000000000000000000" pitchFamily="2" charset="0"/>
                <a:ea typeface="Roboto" panose="02000000000000000000" pitchFamily="2" charset="0"/>
              </a:rPr>
              <a:t>+61 8 9287 1041</a:t>
            </a:r>
          </a:p>
          <a:p>
            <a:pPr algn="r"/>
            <a:r>
              <a:rPr lang="en-AU" sz="1600" dirty="0">
                <a:solidFill>
                  <a:schemeClr val="bg1"/>
                </a:solidFill>
                <a:latin typeface="Roboto" panose="02000000000000000000" pitchFamily="2" charset="0"/>
                <a:ea typeface="Roboto" panose="02000000000000000000" pitchFamily="2" charset="0"/>
              </a:rPr>
              <a:t> </a:t>
            </a:r>
          </a:p>
          <a:p>
            <a:pPr algn="r"/>
            <a:r>
              <a:rPr lang="en-AU" sz="1600" dirty="0" err="1">
                <a:solidFill>
                  <a:schemeClr val="bg1"/>
                </a:solidFill>
                <a:latin typeface="Roboto" panose="02000000000000000000" pitchFamily="2" charset="0"/>
                <a:ea typeface="Roboto" panose="02000000000000000000" pitchFamily="2" charset="0"/>
              </a:rPr>
              <a:t>info@datadrivesinsight.com</a:t>
            </a:r>
            <a:endParaRPr lang="en-AU" sz="1600" dirty="0">
              <a:solidFill>
                <a:schemeClr val="bg1"/>
              </a:solidFill>
              <a:latin typeface="Roboto" panose="02000000000000000000" pitchFamily="2" charset="0"/>
              <a:ea typeface="Roboto" panose="02000000000000000000" pitchFamily="2" charset="0"/>
            </a:endParaRPr>
          </a:p>
          <a:p>
            <a:pPr algn="r"/>
            <a:r>
              <a:rPr lang="en-AU" sz="1600" dirty="0" err="1">
                <a:solidFill>
                  <a:schemeClr val="bg1"/>
                </a:solidFill>
                <a:latin typeface="Roboto" panose="02000000000000000000" pitchFamily="2" charset="0"/>
                <a:ea typeface="Roboto" panose="02000000000000000000" pitchFamily="2" charset="0"/>
              </a:rPr>
              <a:t>datadrivesinsight.com</a:t>
            </a:r>
            <a:endParaRPr lang="en-AU" sz="1600" dirty="0">
              <a:solidFill>
                <a:schemeClr val="bg1"/>
              </a:solidFill>
              <a:latin typeface="Roboto" panose="02000000000000000000" pitchFamily="2" charset="0"/>
              <a:ea typeface="Roboto" panose="02000000000000000000" pitchFamily="2" charset="0"/>
            </a:endParaRPr>
          </a:p>
          <a:p>
            <a:pPr algn="r"/>
            <a:br>
              <a:rPr lang="en-AU" sz="1600" dirty="0">
                <a:solidFill>
                  <a:schemeClr val="bg1"/>
                </a:solidFill>
                <a:latin typeface="Roboto" panose="02000000000000000000" pitchFamily="2" charset="0"/>
                <a:ea typeface="Roboto" panose="02000000000000000000" pitchFamily="2" charset="0"/>
              </a:rPr>
            </a:br>
            <a:endParaRPr lang="en-AU" sz="1600" dirty="0">
              <a:solidFill>
                <a:schemeClr val="bg1"/>
              </a:solidFill>
              <a:latin typeface="Roboto" panose="02000000000000000000" pitchFamily="2" charset="0"/>
              <a:ea typeface="Roboto" panose="02000000000000000000" pitchFamily="2" charset="0"/>
            </a:endParaRPr>
          </a:p>
          <a:p>
            <a:r>
              <a:rPr lang="en-AU" dirty="0"/>
              <a:t> </a:t>
            </a:r>
          </a:p>
          <a:p>
            <a:endParaRPr lang="en-US" dirty="0"/>
          </a:p>
        </p:txBody>
      </p:sp>
      <p:sp>
        <p:nvSpPr>
          <p:cNvPr id="8" name="TextBox 7">
            <a:extLst>
              <a:ext uri="{FF2B5EF4-FFF2-40B4-BE49-F238E27FC236}">
                <a16:creationId xmlns:a16="http://schemas.microsoft.com/office/drawing/2014/main" id="{A73E7E3B-BF1B-2141-84D5-007A8970E922}"/>
              </a:ext>
            </a:extLst>
          </p:cNvPr>
          <p:cNvSpPr txBox="1"/>
          <p:nvPr/>
        </p:nvSpPr>
        <p:spPr>
          <a:xfrm>
            <a:off x="6277234" y="5432174"/>
            <a:ext cx="5506995" cy="830997"/>
          </a:xfrm>
          <a:prstGeom prst="rect">
            <a:avLst/>
          </a:prstGeom>
          <a:noFill/>
        </p:spPr>
        <p:txBody>
          <a:bodyPr wrap="square" rtlCol="0">
            <a:spAutoFit/>
          </a:bodyPr>
          <a:lstStyle/>
          <a:p>
            <a:pPr algn="r"/>
            <a:r>
              <a:rPr lang="en-AU" sz="3000" b="1" dirty="0">
                <a:solidFill>
                  <a:srgbClr val="2E91C8"/>
                </a:solidFill>
                <a:latin typeface="Roboto" panose="02000000000000000000" pitchFamily="2" charset="0"/>
                <a:ea typeface="Roboto" panose="02000000000000000000" pitchFamily="2" charset="0"/>
              </a:rPr>
              <a:t>Creating thriving organisations</a:t>
            </a:r>
            <a:endParaRPr lang="en-AU" sz="3000" dirty="0">
              <a:solidFill>
                <a:srgbClr val="2E91C8"/>
              </a:solidFill>
              <a:latin typeface="Roboto" panose="02000000000000000000" pitchFamily="2" charset="0"/>
              <a:ea typeface="Roboto" panose="02000000000000000000" pitchFamily="2" charset="0"/>
            </a:endParaRPr>
          </a:p>
          <a:p>
            <a:endParaRPr lang="en-US" dirty="0"/>
          </a:p>
        </p:txBody>
      </p:sp>
      <p:pic>
        <p:nvPicPr>
          <p:cNvPr id="9" name="Picture 8" descr="A picture containing drawing, food&#10;&#10;Description automatically generated">
            <a:extLst>
              <a:ext uri="{FF2B5EF4-FFF2-40B4-BE49-F238E27FC236}">
                <a16:creationId xmlns:a16="http://schemas.microsoft.com/office/drawing/2014/main" id="{23351C5E-291F-AE43-BB2B-2ED411A6A01E}"/>
              </a:ext>
            </a:extLst>
          </p:cNvPr>
          <p:cNvPicPr>
            <a:picLocks noChangeAspect="1"/>
          </p:cNvPicPr>
          <p:nvPr/>
        </p:nvPicPr>
        <p:blipFill>
          <a:blip r:embed="rId4"/>
          <a:stretch>
            <a:fillRect/>
          </a:stretch>
        </p:blipFill>
        <p:spPr>
          <a:xfrm>
            <a:off x="9341709" y="697905"/>
            <a:ext cx="2442520" cy="1138619"/>
          </a:xfrm>
          <a:prstGeom prst="rect">
            <a:avLst/>
          </a:prstGeom>
        </p:spPr>
      </p:pic>
    </p:spTree>
    <p:extLst>
      <p:ext uri="{BB962C8B-B14F-4D97-AF65-F5344CB8AC3E}">
        <p14:creationId xmlns:p14="http://schemas.microsoft.com/office/powerpoint/2010/main" val="373848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Team Development Session</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F4D2037A-E9DA-4086-B73E-6847A5EC6442}"/>
              </a:ext>
            </a:extLst>
          </p:cNvPr>
          <p:cNvSpPr txBox="1"/>
          <p:nvPr/>
        </p:nvSpPr>
        <p:spPr>
          <a:xfrm>
            <a:off x="664899" y="1766312"/>
            <a:ext cx="10793676" cy="3139321"/>
          </a:xfrm>
          <a:prstGeom prst="rect">
            <a:avLst/>
          </a:prstGeom>
          <a:noFill/>
        </p:spPr>
        <p:txBody>
          <a:bodyPr wrap="square" rtlCol="0">
            <a:spAutoFit/>
          </a:bodyPr>
          <a:lstStyle/>
          <a:p>
            <a:pPr algn="l"/>
            <a:r>
              <a:rPr lang="en-US" sz="1800" b="0" i="0" u="none" strike="noStrike" baseline="0" dirty="0">
                <a:solidFill>
                  <a:schemeClr val="tx1">
                    <a:lumMod val="50000"/>
                    <a:lumOff val="50000"/>
                  </a:schemeClr>
                </a:solidFill>
                <a:latin typeface="Roboto" panose="02000000000000000000" pitchFamily="2" charset="0"/>
              </a:rPr>
              <a:t>Intention of today is to </a:t>
            </a:r>
            <a:r>
              <a:rPr lang="en-GB" sz="1800" b="0" i="0" u="none" strike="noStrike" baseline="0" dirty="0">
                <a:solidFill>
                  <a:schemeClr val="tx1">
                    <a:lumMod val="50000"/>
                    <a:lumOff val="50000"/>
                  </a:schemeClr>
                </a:solidFill>
                <a:latin typeface="Roboto" panose="02000000000000000000" pitchFamily="2" charset="0"/>
              </a:rPr>
              <a:t>share insights into the team’s collective strengths and create an action plan to target the biggest opportunities to create a positive improvement.</a:t>
            </a:r>
          </a:p>
          <a:p>
            <a:pPr algn="l"/>
            <a:endParaRPr lang="en-US" sz="1800" b="0" i="0" u="none" strike="noStrike" baseline="0" dirty="0">
              <a:solidFill>
                <a:schemeClr val="tx1">
                  <a:lumMod val="50000"/>
                  <a:lumOff val="50000"/>
                </a:schemeClr>
              </a:solidFill>
              <a:latin typeface="Roboto" panose="02000000000000000000" pitchFamily="2" charset="0"/>
            </a:endParaRPr>
          </a:p>
          <a:p>
            <a:pPr algn="l"/>
            <a:r>
              <a:rPr lang="en-US" b="1" dirty="0">
                <a:solidFill>
                  <a:schemeClr val="tx1">
                    <a:lumMod val="50000"/>
                    <a:lumOff val="50000"/>
                  </a:schemeClr>
                </a:solidFill>
                <a:latin typeface="Roboto" panose="02000000000000000000" pitchFamily="2" charset="0"/>
              </a:rPr>
              <a:t>Results Summary</a:t>
            </a:r>
            <a:endParaRPr lang="en-US" sz="1800" b="0" i="0" u="none" strike="noStrike" baseline="0" dirty="0">
              <a:solidFill>
                <a:schemeClr val="tx1">
                  <a:lumMod val="50000"/>
                  <a:lumOff val="50000"/>
                </a:schemeClr>
              </a:solidFill>
              <a:latin typeface="Roboto" panose="02000000000000000000" pitchFamily="2" charset="0"/>
            </a:endParaRPr>
          </a:p>
          <a:p>
            <a:pPr marL="285750" indent="-285750">
              <a:buFont typeface="Arial" panose="020B0604020202020204" pitchFamily="34" charset="0"/>
              <a:buChar char="•"/>
            </a:pPr>
            <a:r>
              <a:rPr lang="en-US" sz="1800" i="0" u="none" strike="noStrike" baseline="0" dirty="0">
                <a:solidFill>
                  <a:schemeClr val="tx1">
                    <a:lumMod val="50000"/>
                    <a:lumOff val="50000"/>
                  </a:schemeClr>
                </a:solidFill>
                <a:latin typeface="Roboto" panose="02000000000000000000" pitchFamily="2" charset="0"/>
              </a:rPr>
              <a:t>Capability Results </a:t>
            </a:r>
          </a:p>
          <a:p>
            <a:pPr marL="285750" indent="-285750">
              <a:buFont typeface="Arial" panose="020B0604020202020204" pitchFamily="34" charset="0"/>
              <a:buChar char="•"/>
            </a:pPr>
            <a:r>
              <a:rPr lang="en-GB" sz="1800" i="0" u="none" strike="noStrike" baseline="0" dirty="0">
                <a:solidFill>
                  <a:schemeClr val="tx1">
                    <a:lumMod val="50000"/>
                    <a:lumOff val="50000"/>
                  </a:schemeClr>
                </a:solidFill>
                <a:latin typeface="Roboto" panose="02000000000000000000" pitchFamily="2" charset="0"/>
              </a:rPr>
              <a:t>Detailed Capability Results </a:t>
            </a:r>
            <a:endParaRPr lang="en-GB" dirty="0">
              <a:solidFill>
                <a:schemeClr val="tx1">
                  <a:lumMod val="50000"/>
                  <a:lumOff val="50000"/>
                </a:schemeClr>
              </a:solidFill>
              <a:latin typeface="Roboto" panose="02000000000000000000" pitchFamily="2" charset="0"/>
            </a:endParaRPr>
          </a:p>
          <a:p>
            <a:pPr marL="285750" indent="-285750">
              <a:buFont typeface="Arial" panose="020B0604020202020204" pitchFamily="34" charset="0"/>
              <a:buChar char="•"/>
            </a:pPr>
            <a:r>
              <a:rPr lang="en-US" sz="1800" i="0" u="none" strike="noStrike" baseline="0" dirty="0">
                <a:solidFill>
                  <a:schemeClr val="tx1">
                    <a:lumMod val="50000"/>
                    <a:lumOff val="50000"/>
                  </a:schemeClr>
                </a:solidFill>
                <a:latin typeface="Roboto" panose="02000000000000000000" pitchFamily="2" charset="0"/>
              </a:rPr>
              <a:t>Culture Results </a:t>
            </a:r>
          </a:p>
          <a:p>
            <a:pPr marL="285750" indent="-285750">
              <a:buFont typeface="Arial" panose="020B0604020202020204" pitchFamily="34" charset="0"/>
              <a:buChar char="•"/>
            </a:pPr>
            <a:r>
              <a:rPr lang="en-US" sz="1800" i="0" u="none" strike="noStrike" baseline="0" dirty="0">
                <a:solidFill>
                  <a:schemeClr val="tx1">
                    <a:lumMod val="50000"/>
                    <a:lumOff val="50000"/>
                  </a:schemeClr>
                </a:solidFill>
                <a:latin typeface="Roboto" panose="02000000000000000000" pitchFamily="2" charset="0"/>
              </a:rPr>
              <a:t>Engagement Results </a:t>
            </a:r>
          </a:p>
          <a:p>
            <a:pPr marL="285750" indent="-285750">
              <a:buFont typeface="Arial" panose="020B0604020202020204" pitchFamily="34" charset="0"/>
              <a:buChar char="•"/>
            </a:pPr>
            <a:r>
              <a:rPr lang="en-US" sz="1800" i="0" u="none" strike="noStrike" baseline="0" dirty="0">
                <a:solidFill>
                  <a:schemeClr val="tx1">
                    <a:lumMod val="50000"/>
                    <a:lumOff val="50000"/>
                  </a:schemeClr>
                </a:solidFill>
                <a:latin typeface="Roboto" panose="02000000000000000000" pitchFamily="2" charset="0"/>
              </a:rPr>
              <a:t>Customer Feedback </a:t>
            </a:r>
          </a:p>
          <a:p>
            <a:pPr marL="285750" indent="-285750">
              <a:buFont typeface="Arial" panose="020B0604020202020204" pitchFamily="34" charset="0"/>
              <a:buChar char="•"/>
            </a:pPr>
            <a:endParaRPr lang="en-US" b="1" dirty="0">
              <a:solidFill>
                <a:schemeClr val="tx1">
                  <a:lumMod val="50000"/>
                  <a:lumOff val="50000"/>
                </a:schemeClr>
              </a:solidFill>
              <a:latin typeface="Roboto" panose="02000000000000000000" pitchFamily="2" charset="0"/>
            </a:endParaRPr>
          </a:p>
          <a:p>
            <a:r>
              <a:rPr lang="en-US" sz="1800" b="1" i="0" u="none" strike="noStrike" baseline="0" dirty="0">
                <a:solidFill>
                  <a:schemeClr val="tx1">
                    <a:lumMod val="50000"/>
                    <a:lumOff val="50000"/>
                  </a:schemeClr>
                </a:solidFill>
                <a:latin typeface="Roboto" panose="02000000000000000000" pitchFamily="2" charset="0"/>
              </a:rPr>
              <a:t>Team Action Plan &amp; Commitment Board</a:t>
            </a:r>
          </a:p>
        </p:txBody>
      </p:sp>
    </p:spTree>
    <p:extLst>
      <p:ext uri="{BB962C8B-B14F-4D97-AF65-F5344CB8AC3E}">
        <p14:creationId xmlns:p14="http://schemas.microsoft.com/office/powerpoint/2010/main" val="359374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Team Development Session</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F4D2037A-E9DA-4086-B73E-6847A5EC6442}"/>
              </a:ext>
            </a:extLst>
          </p:cNvPr>
          <p:cNvSpPr txBox="1"/>
          <p:nvPr/>
        </p:nvSpPr>
        <p:spPr>
          <a:xfrm>
            <a:off x="664899" y="1766312"/>
            <a:ext cx="10793676" cy="1754326"/>
          </a:xfrm>
          <a:prstGeom prst="rect">
            <a:avLst/>
          </a:prstGeom>
          <a:noFill/>
        </p:spPr>
        <p:txBody>
          <a:bodyPr wrap="square" rtlCol="0">
            <a:spAutoFit/>
          </a:bodyPr>
          <a:lstStyle/>
          <a:p>
            <a:pPr algn="l"/>
            <a:r>
              <a:rPr lang="en-US" b="1" dirty="0">
                <a:solidFill>
                  <a:schemeClr val="tx1">
                    <a:lumMod val="50000"/>
                    <a:lumOff val="50000"/>
                  </a:schemeClr>
                </a:solidFill>
                <a:latin typeface="Roboto" panose="02000000000000000000" pitchFamily="2" charset="0"/>
              </a:rPr>
              <a:t>A</a:t>
            </a:r>
            <a:r>
              <a:rPr lang="en-US" sz="1800" b="1" i="0" u="none" strike="noStrike" baseline="0" dirty="0">
                <a:solidFill>
                  <a:schemeClr val="tx1">
                    <a:lumMod val="50000"/>
                    <a:lumOff val="50000"/>
                  </a:schemeClr>
                </a:solidFill>
                <a:latin typeface="Roboto" panose="02000000000000000000" pitchFamily="2" charset="0"/>
              </a:rPr>
              <a:t> relationship building activity: </a:t>
            </a:r>
            <a:r>
              <a:rPr lang="en-US" sz="1800" b="1" i="0" u="none" strike="noStrike" baseline="0" dirty="0" err="1">
                <a:solidFill>
                  <a:schemeClr val="tx1">
                    <a:lumMod val="50000"/>
                    <a:lumOff val="50000"/>
                  </a:schemeClr>
                </a:solidFill>
                <a:latin typeface="Roboto" panose="02000000000000000000" pitchFamily="2" charset="0"/>
              </a:rPr>
              <a:t>eg</a:t>
            </a:r>
            <a:r>
              <a:rPr lang="en-US" sz="1800" b="1" i="0" u="none" strike="noStrike" baseline="0" dirty="0">
                <a:solidFill>
                  <a:schemeClr val="tx1">
                    <a:lumMod val="50000"/>
                    <a:lumOff val="50000"/>
                  </a:schemeClr>
                </a:solidFill>
                <a:latin typeface="Roboto" panose="02000000000000000000" pitchFamily="2" charset="0"/>
              </a:rPr>
              <a:t>: share something about yourself that you enjoy doing when you’re not at work? </a:t>
            </a:r>
          </a:p>
          <a:p>
            <a:pPr algn="l"/>
            <a:endParaRPr lang="en-US" b="1" dirty="0">
              <a:solidFill>
                <a:schemeClr val="tx1">
                  <a:lumMod val="50000"/>
                  <a:lumOff val="50000"/>
                </a:schemeClr>
              </a:solidFill>
              <a:latin typeface="Roboto" panose="02000000000000000000" pitchFamily="2" charset="0"/>
            </a:endParaRPr>
          </a:p>
          <a:p>
            <a:pPr algn="l"/>
            <a:r>
              <a:rPr lang="en-US" sz="1800" b="1" i="0" u="none" strike="noStrike" baseline="0" dirty="0">
                <a:solidFill>
                  <a:schemeClr val="tx1">
                    <a:lumMod val="50000"/>
                    <a:lumOff val="50000"/>
                  </a:schemeClr>
                </a:solidFill>
                <a:latin typeface="Roboto" panose="02000000000000000000" pitchFamily="2" charset="0"/>
              </a:rPr>
              <a:t>Show relationship triangle and explain key points – foundation of success </a:t>
            </a:r>
          </a:p>
          <a:p>
            <a:pPr algn="l"/>
            <a:endParaRPr lang="en-US" b="1" dirty="0">
              <a:solidFill>
                <a:schemeClr val="tx1">
                  <a:lumMod val="50000"/>
                  <a:lumOff val="50000"/>
                </a:schemeClr>
              </a:solidFill>
              <a:latin typeface="Roboto" panose="02000000000000000000" pitchFamily="2" charset="0"/>
            </a:endParaRPr>
          </a:p>
          <a:p>
            <a:pPr algn="l"/>
            <a:r>
              <a:rPr lang="en-US" sz="1800" b="1" i="0" u="none" strike="noStrike" baseline="0" dirty="0">
                <a:solidFill>
                  <a:schemeClr val="tx1">
                    <a:lumMod val="50000"/>
                    <a:lumOff val="50000"/>
                  </a:schemeClr>
                </a:solidFill>
                <a:latin typeface="Roboto" panose="02000000000000000000" pitchFamily="2" charset="0"/>
              </a:rPr>
              <a:t>Connect to our relationship with our Key Purpose – fill in on TDP</a:t>
            </a:r>
          </a:p>
        </p:txBody>
      </p:sp>
    </p:spTree>
    <p:extLst>
      <p:ext uri="{BB962C8B-B14F-4D97-AF65-F5344CB8AC3E}">
        <p14:creationId xmlns:p14="http://schemas.microsoft.com/office/powerpoint/2010/main" val="61365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Results - Care Capability</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AB0E8960-BEE8-48B0-956E-A8F434386C8D}"/>
              </a:ext>
            </a:extLst>
          </p:cNvPr>
          <p:cNvSpPr txBox="1"/>
          <p:nvPr/>
        </p:nvSpPr>
        <p:spPr>
          <a:xfrm>
            <a:off x="549954" y="1592588"/>
            <a:ext cx="8340989" cy="5078313"/>
          </a:xfrm>
          <a:prstGeom prst="rect">
            <a:avLst/>
          </a:prstGeom>
          <a:noFill/>
        </p:spPr>
        <p:txBody>
          <a:bodyPr wrap="square" rtlCol="0">
            <a:spAutoFit/>
          </a:bodyPr>
          <a:lstStyle/>
          <a:p>
            <a:r>
              <a:rPr lang="en-AU" b="1" dirty="0">
                <a:solidFill>
                  <a:schemeClr val="tx1">
                    <a:lumMod val="50000"/>
                    <a:lumOff val="50000"/>
                  </a:schemeClr>
                </a:solidFill>
                <a:latin typeface="Roboto" panose="02000000000000000000" pitchFamily="2" charset="0"/>
                <a:ea typeface="Roboto" panose="02000000000000000000" pitchFamily="2" charset="0"/>
              </a:rPr>
              <a:t>Turn to page 8 of the report. </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b="1" dirty="0">
              <a:solidFill>
                <a:schemeClr val="tx1">
                  <a:lumMod val="50000"/>
                  <a:lumOff val="50000"/>
                </a:schemeClr>
              </a:solidFill>
              <a:latin typeface="Roboto" panose="02000000000000000000" pitchFamily="2" charset="0"/>
              <a:ea typeface="Roboto" panose="02000000000000000000" pitchFamily="2" charset="0"/>
            </a:endParaRPr>
          </a:p>
          <a:p>
            <a:endParaRPr lang="en-AU" b="1" dirty="0">
              <a:solidFill>
                <a:schemeClr val="tx1">
                  <a:lumMod val="50000"/>
                  <a:lumOff val="50000"/>
                </a:schemeClr>
              </a:solidFill>
              <a:latin typeface="Roboto" panose="02000000000000000000" pitchFamily="2" charset="0"/>
              <a:ea typeface="Roboto" panose="02000000000000000000" pitchFamily="2" charset="0"/>
            </a:endParaRPr>
          </a:p>
          <a:p>
            <a:r>
              <a:rPr lang="en-AU" b="1"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Can you share some examples of how strengths show up in the workplace?</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Review the areas to improve, what do you notice? </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Spend a few minutes working in pairs or small groups to identify some common beliefs that underpin these strengths and areas to improve</a:t>
            </a:r>
          </a:p>
        </p:txBody>
      </p:sp>
      <p:pic>
        <p:nvPicPr>
          <p:cNvPr id="6" name="Picture 5">
            <a:extLst>
              <a:ext uri="{FF2B5EF4-FFF2-40B4-BE49-F238E27FC236}">
                <a16:creationId xmlns:a16="http://schemas.microsoft.com/office/drawing/2014/main" id="{1FFB6260-73E5-4B90-B475-8A9C9FF6ED46}"/>
              </a:ext>
            </a:extLst>
          </p:cNvPr>
          <p:cNvPicPr>
            <a:picLocks noChangeAspect="1"/>
          </p:cNvPicPr>
          <p:nvPr/>
        </p:nvPicPr>
        <p:blipFill rotWithShape="1">
          <a:blip r:embed="rId5"/>
          <a:srcRect l="2979" r="49345" b="5835"/>
          <a:stretch/>
        </p:blipFill>
        <p:spPr>
          <a:xfrm>
            <a:off x="1808073" y="2355065"/>
            <a:ext cx="3737535" cy="2376093"/>
          </a:xfrm>
          <a:prstGeom prst="rect">
            <a:avLst/>
          </a:prstGeom>
        </p:spPr>
      </p:pic>
      <p:pic>
        <p:nvPicPr>
          <p:cNvPr id="12" name="Picture 11">
            <a:extLst>
              <a:ext uri="{FF2B5EF4-FFF2-40B4-BE49-F238E27FC236}">
                <a16:creationId xmlns:a16="http://schemas.microsoft.com/office/drawing/2014/main" id="{9E0E8C58-55D7-4B5C-B716-1E2844424148}"/>
              </a:ext>
            </a:extLst>
          </p:cNvPr>
          <p:cNvPicPr>
            <a:picLocks noChangeAspect="1"/>
          </p:cNvPicPr>
          <p:nvPr/>
        </p:nvPicPr>
        <p:blipFill rotWithShape="1">
          <a:blip r:embed="rId5"/>
          <a:srcRect l="50290" b="5835"/>
          <a:stretch/>
        </p:blipFill>
        <p:spPr>
          <a:xfrm>
            <a:off x="5686425" y="2348307"/>
            <a:ext cx="3896942" cy="2376093"/>
          </a:xfrm>
          <a:prstGeom prst="rect">
            <a:avLst/>
          </a:prstGeom>
        </p:spPr>
      </p:pic>
    </p:spTree>
    <p:extLst>
      <p:ext uri="{BB962C8B-B14F-4D97-AF65-F5344CB8AC3E}">
        <p14:creationId xmlns:p14="http://schemas.microsoft.com/office/powerpoint/2010/main" val="214219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Team Development Session</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F4D2037A-E9DA-4086-B73E-6847A5EC6442}"/>
              </a:ext>
            </a:extLst>
          </p:cNvPr>
          <p:cNvSpPr txBox="1"/>
          <p:nvPr/>
        </p:nvSpPr>
        <p:spPr>
          <a:xfrm>
            <a:off x="664899" y="1766312"/>
            <a:ext cx="10793676" cy="4247317"/>
          </a:xfrm>
          <a:prstGeom prst="rect">
            <a:avLst/>
          </a:prstGeom>
          <a:noFill/>
        </p:spPr>
        <p:txBody>
          <a:bodyPr wrap="square" rtlCol="0">
            <a:spAutoFit/>
          </a:bodyPr>
          <a:lstStyle/>
          <a:p>
            <a:pPr algn="l"/>
            <a:r>
              <a:rPr lang="en-US" sz="1800" b="1" i="0" u="none" strike="noStrike" baseline="0" dirty="0">
                <a:solidFill>
                  <a:schemeClr val="tx1">
                    <a:lumMod val="50000"/>
                    <a:lumOff val="50000"/>
                  </a:schemeClr>
                </a:solidFill>
                <a:latin typeface="Roboto" panose="02000000000000000000" pitchFamily="2" charset="0"/>
              </a:rPr>
              <a:t>Quality Audit</a:t>
            </a:r>
          </a:p>
          <a:p>
            <a:pPr algn="l"/>
            <a:endParaRPr lang="en-US" b="1" dirty="0">
              <a:solidFill>
                <a:schemeClr val="tx1">
                  <a:lumMod val="50000"/>
                  <a:lumOff val="50000"/>
                </a:schemeClr>
              </a:solidFill>
              <a:latin typeface="Roboto" panose="02000000000000000000" pitchFamily="2" charset="0"/>
            </a:endParaRPr>
          </a:p>
          <a:p>
            <a:pPr algn="l"/>
            <a:r>
              <a:rPr lang="en-US" sz="1800" b="1" i="0" u="none" strike="noStrike" baseline="0" dirty="0">
                <a:solidFill>
                  <a:schemeClr val="tx1">
                    <a:lumMod val="50000"/>
                    <a:lumOff val="50000"/>
                  </a:schemeClr>
                </a:solidFill>
                <a:latin typeface="Roboto" panose="02000000000000000000" pitchFamily="2" charset="0"/>
              </a:rPr>
              <a:t>Performance is = to Potential – Interference</a:t>
            </a:r>
          </a:p>
          <a:p>
            <a:pPr algn="l"/>
            <a:endParaRPr lang="en-US" b="1" dirty="0">
              <a:solidFill>
                <a:schemeClr val="tx1">
                  <a:lumMod val="50000"/>
                  <a:lumOff val="50000"/>
                </a:schemeClr>
              </a:solidFill>
              <a:latin typeface="Roboto" panose="02000000000000000000" pitchFamily="2" charset="0"/>
            </a:endParaRPr>
          </a:p>
          <a:p>
            <a:pPr algn="l"/>
            <a:r>
              <a:rPr lang="en-US" sz="1800" b="1" i="0" u="none" strike="noStrike" baseline="0" dirty="0">
                <a:solidFill>
                  <a:schemeClr val="tx1">
                    <a:lumMod val="50000"/>
                    <a:lumOff val="50000"/>
                  </a:schemeClr>
                </a:solidFill>
                <a:latin typeface="Roboto" panose="02000000000000000000" pitchFamily="2" charset="0"/>
              </a:rPr>
              <a:t>In small groups list as many individual/group qualities, skills, attributes that form the groups potential</a:t>
            </a:r>
            <a:r>
              <a:rPr lang="en-US" b="1" dirty="0">
                <a:solidFill>
                  <a:schemeClr val="tx1">
                    <a:lumMod val="50000"/>
                    <a:lumOff val="50000"/>
                  </a:schemeClr>
                </a:solidFill>
                <a:latin typeface="Roboto" panose="02000000000000000000" pitchFamily="2" charset="0"/>
              </a:rPr>
              <a:t> and enable the groups strengths. </a:t>
            </a:r>
            <a:endParaRPr lang="en-US" sz="1800" b="1" i="0" u="none" strike="noStrike" baseline="0" dirty="0">
              <a:solidFill>
                <a:schemeClr val="tx1">
                  <a:lumMod val="50000"/>
                  <a:lumOff val="50000"/>
                </a:schemeClr>
              </a:solidFill>
              <a:latin typeface="Roboto" panose="02000000000000000000" pitchFamily="2" charset="0"/>
            </a:endParaRPr>
          </a:p>
          <a:p>
            <a:pPr algn="l"/>
            <a:endParaRPr lang="en-US" b="1" dirty="0">
              <a:solidFill>
                <a:schemeClr val="tx1">
                  <a:lumMod val="50000"/>
                  <a:lumOff val="50000"/>
                </a:schemeClr>
              </a:solidFill>
              <a:latin typeface="Roboto" panose="02000000000000000000" pitchFamily="2" charset="0"/>
            </a:endParaRPr>
          </a:p>
          <a:p>
            <a:pPr algn="l"/>
            <a:endParaRPr lang="en-US" sz="1800" b="1" i="0" u="none" strike="noStrike" baseline="0" dirty="0">
              <a:solidFill>
                <a:schemeClr val="tx1">
                  <a:lumMod val="50000"/>
                  <a:lumOff val="50000"/>
                </a:schemeClr>
              </a:solidFill>
              <a:latin typeface="Roboto" panose="02000000000000000000" pitchFamily="2" charset="0"/>
            </a:endParaRPr>
          </a:p>
          <a:p>
            <a:pPr algn="l"/>
            <a:r>
              <a:rPr lang="en-US" sz="1800" b="1" i="0" u="none" strike="noStrike" baseline="0" dirty="0">
                <a:solidFill>
                  <a:schemeClr val="tx1">
                    <a:lumMod val="50000"/>
                    <a:lumOff val="50000"/>
                  </a:schemeClr>
                </a:solidFill>
                <a:latin typeface="Roboto" panose="02000000000000000000" pitchFamily="2" charset="0"/>
              </a:rPr>
              <a:t>We’re going to need </a:t>
            </a:r>
            <a:r>
              <a:rPr lang="en-US" b="1" dirty="0">
                <a:solidFill>
                  <a:schemeClr val="tx1">
                    <a:lumMod val="50000"/>
                    <a:lumOff val="50000"/>
                  </a:schemeClr>
                </a:solidFill>
                <a:latin typeface="Roboto" panose="02000000000000000000" pitchFamily="2" charset="0"/>
              </a:rPr>
              <a:t>to be really </a:t>
            </a:r>
            <a:r>
              <a:rPr lang="en-US" sz="1800" b="1" i="0" u="none" strike="noStrike" baseline="0" dirty="0">
                <a:solidFill>
                  <a:schemeClr val="tx1">
                    <a:lumMod val="50000"/>
                    <a:lumOff val="50000"/>
                  </a:schemeClr>
                </a:solidFill>
                <a:latin typeface="Roboto" panose="02000000000000000000" pitchFamily="2" charset="0"/>
              </a:rPr>
              <a:t>conscious of these so that we can put them to work on the dev </a:t>
            </a:r>
            <a:r>
              <a:rPr lang="en-US" sz="1800" b="1" i="0" u="none" strike="noStrike" baseline="0" dirty="0" err="1">
                <a:solidFill>
                  <a:schemeClr val="tx1">
                    <a:lumMod val="50000"/>
                    <a:lumOff val="50000"/>
                  </a:schemeClr>
                </a:solidFill>
                <a:latin typeface="Roboto" panose="02000000000000000000" pitchFamily="2" charset="0"/>
              </a:rPr>
              <a:t>opps</a:t>
            </a:r>
            <a:r>
              <a:rPr lang="en-US" sz="1800" b="1" i="0" u="none" strike="noStrike" baseline="0" dirty="0">
                <a:solidFill>
                  <a:schemeClr val="tx1">
                    <a:lumMod val="50000"/>
                    <a:lumOff val="50000"/>
                  </a:schemeClr>
                </a:solidFill>
                <a:latin typeface="Roboto" panose="02000000000000000000" pitchFamily="2" charset="0"/>
              </a:rPr>
              <a:t>. </a:t>
            </a:r>
          </a:p>
          <a:p>
            <a:pPr algn="l"/>
            <a:endParaRPr lang="en-US" b="1" dirty="0">
              <a:solidFill>
                <a:schemeClr val="tx1">
                  <a:lumMod val="50000"/>
                  <a:lumOff val="50000"/>
                </a:schemeClr>
              </a:solidFill>
              <a:latin typeface="Roboto" panose="02000000000000000000" pitchFamily="2" charset="0"/>
            </a:endParaRPr>
          </a:p>
          <a:p>
            <a:pPr algn="l"/>
            <a:r>
              <a:rPr lang="en-US" sz="1800" b="1" i="0" u="none" strike="noStrike" baseline="0" dirty="0">
                <a:solidFill>
                  <a:schemeClr val="tx1">
                    <a:lumMod val="50000"/>
                    <a:lumOff val="50000"/>
                  </a:schemeClr>
                </a:solidFill>
                <a:latin typeface="Roboto" panose="02000000000000000000" pitchFamily="2" charset="0"/>
              </a:rPr>
              <a:t> </a:t>
            </a:r>
          </a:p>
          <a:p>
            <a:pPr algn="l"/>
            <a:endParaRPr lang="en-US" b="1" dirty="0">
              <a:solidFill>
                <a:schemeClr val="tx1">
                  <a:lumMod val="50000"/>
                  <a:lumOff val="50000"/>
                </a:schemeClr>
              </a:solidFill>
              <a:latin typeface="Roboto" panose="02000000000000000000" pitchFamily="2" charset="0"/>
            </a:endParaRPr>
          </a:p>
          <a:p>
            <a:pPr algn="l"/>
            <a:endParaRPr lang="en-US" sz="1800" b="1" i="0" u="none" strike="noStrike" baseline="0" dirty="0">
              <a:solidFill>
                <a:schemeClr val="tx1">
                  <a:lumMod val="50000"/>
                  <a:lumOff val="50000"/>
                </a:schemeClr>
              </a:solidFill>
              <a:latin typeface="Roboto" panose="02000000000000000000" pitchFamily="2" charset="0"/>
            </a:endParaRPr>
          </a:p>
          <a:p>
            <a:pPr algn="l"/>
            <a:endParaRPr lang="en-US" sz="1800" b="1" i="0" u="none" strike="noStrike" baseline="0" dirty="0">
              <a:solidFill>
                <a:schemeClr val="tx1">
                  <a:lumMod val="50000"/>
                  <a:lumOff val="50000"/>
                </a:schemeClr>
              </a:solidFill>
              <a:latin typeface="Roboto" panose="02000000000000000000" pitchFamily="2" charset="0"/>
            </a:endParaRPr>
          </a:p>
        </p:txBody>
      </p:sp>
    </p:spTree>
    <p:extLst>
      <p:ext uri="{BB962C8B-B14F-4D97-AF65-F5344CB8AC3E}">
        <p14:creationId xmlns:p14="http://schemas.microsoft.com/office/powerpoint/2010/main" val="326718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Results - Care Capability</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AB0E8960-BEE8-48B0-956E-A8F434386C8D}"/>
              </a:ext>
            </a:extLst>
          </p:cNvPr>
          <p:cNvSpPr txBox="1"/>
          <p:nvPr/>
        </p:nvSpPr>
        <p:spPr>
          <a:xfrm>
            <a:off x="591916" y="1550823"/>
            <a:ext cx="5380259" cy="4339650"/>
          </a:xfrm>
          <a:prstGeom prst="rect">
            <a:avLst/>
          </a:prstGeom>
          <a:noFill/>
        </p:spPr>
        <p:txBody>
          <a:bodyPr wrap="square" rtlCol="0">
            <a:spAutoFit/>
          </a:bodyPr>
          <a:lstStyle/>
          <a:p>
            <a:r>
              <a:rPr lang="en-AU" b="1" dirty="0">
                <a:solidFill>
                  <a:schemeClr val="tx1">
                    <a:lumMod val="50000"/>
                    <a:lumOff val="50000"/>
                  </a:schemeClr>
                </a:solidFill>
                <a:latin typeface="Roboto" panose="02000000000000000000" pitchFamily="2" charset="0"/>
                <a:ea typeface="Roboto" panose="02000000000000000000" pitchFamily="2" charset="0"/>
              </a:rPr>
              <a:t>Turn to page 9 of the report. </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r>
              <a:rPr lang="en-AU" dirty="0">
                <a:solidFill>
                  <a:schemeClr val="tx1">
                    <a:lumMod val="50000"/>
                    <a:lumOff val="50000"/>
                  </a:schemeClr>
                </a:solidFill>
                <a:latin typeface="Roboto" panose="02000000000000000000" pitchFamily="2" charset="0"/>
                <a:ea typeface="Roboto" panose="02000000000000000000" pitchFamily="2" charset="0"/>
              </a:rPr>
              <a:t>Take note of the capability areas within each Domain; </a:t>
            </a:r>
          </a:p>
          <a:p>
            <a:pPr marL="285750" indent="-285750">
              <a:buFont typeface="Arial" panose="020B0604020202020204" pitchFamily="34" charset="0"/>
              <a:buChar char="•"/>
            </a:pPr>
            <a:r>
              <a:rPr lang="en-AU" dirty="0">
                <a:solidFill>
                  <a:schemeClr val="tx1">
                    <a:lumMod val="50000"/>
                    <a:lumOff val="50000"/>
                  </a:schemeClr>
                </a:solidFill>
                <a:latin typeface="Roboto" panose="02000000000000000000" pitchFamily="2" charset="0"/>
                <a:ea typeface="Roboto" panose="02000000000000000000" pitchFamily="2" charset="0"/>
              </a:rPr>
              <a:t>Cares for Self</a:t>
            </a:r>
          </a:p>
          <a:p>
            <a:pPr marL="285750" indent="-285750">
              <a:buFont typeface="Arial" panose="020B0604020202020204" pitchFamily="34" charset="0"/>
              <a:buChar char="•"/>
            </a:pPr>
            <a:r>
              <a:rPr lang="en-AU" dirty="0">
                <a:solidFill>
                  <a:schemeClr val="tx1">
                    <a:lumMod val="50000"/>
                    <a:lumOff val="50000"/>
                  </a:schemeClr>
                </a:solidFill>
                <a:latin typeface="Roboto" panose="02000000000000000000" pitchFamily="2" charset="0"/>
                <a:ea typeface="Roboto" panose="02000000000000000000" pitchFamily="2" charset="0"/>
              </a:rPr>
              <a:t>Engages with Others</a:t>
            </a:r>
          </a:p>
          <a:p>
            <a:pPr marL="285750" indent="-285750">
              <a:buFont typeface="Arial" panose="020B0604020202020204" pitchFamily="34" charset="0"/>
              <a:buChar char="•"/>
            </a:pPr>
            <a:r>
              <a:rPr lang="en-AU" dirty="0">
                <a:solidFill>
                  <a:schemeClr val="tx1">
                    <a:lumMod val="50000"/>
                    <a:lumOff val="50000"/>
                  </a:schemeClr>
                </a:solidFill>
                <a:latin typeface="Roboto" panose="02000000000000000000" pitchFamily="2" charset="0"/>
                <a:ea typeface="Roboto" panose="02000000000000000000" pitchFamily="2" charset="0"/>
              </a:rPr>
              <a:t>Achieves Outcomes</a:t>
            </a:r>
          </a:p>
          <a:p>
            <a:pPr marL="285750" indent="-285750">
              <a:buFont typeface="Arial" panose="020B0604020202020204" pitchFamily="34" charset="0"/>
              <a:buChar char="•"/>
            </a:pPr>
            <a:r>
              <a:rPr lang="en-AU" dirty="0">
                <a:solidFill>
                  <a:schemeClr val="tx1">
                    <a:lumMod val="50000"/>
                    <a:lumOff val="50000"/>
                  </a:schemeClr>
                </a:solidFill>
                <a:latin typeface="Roboto" panose="02000000000000000000" pitchFamily="2" charset="0"/>
                <a:ea typeface="Roboto" panose="02000000000000000000" pitchFamily="2" charset="0"/>
              </a:rPr>
              <a:t>Shapes Systems</a:t>
            </a:r>
          </a:p>
          <a:p>
            <a:pPr marL="285750" indent="-285750">
              <a:buFont typeface="Arial" panose="020B0604020202020204" pitchFamily="34" charset="0"/>
              <a:buChar char="•"/>
            </a:pPr>
            <a:r>
              <a:rPr lang="en-AU" dirty="0">
                <a:solidFill>
                  <a:schemeClr val="tx1">
                    <a:lumMod val="50000"/>
                    <a:lumOff val="50000"/>
                  </a:schemeClr>
                </a:solidFill>
                <a:latin typeface="Roboto" panose="02000000000000000000" pitchFamily="2" charset="0"/>
                <a:ea typeface="Roboto" panose="02000000000000000000" pitchFamily="2" charset="0"/>
              </a:rPr>
              <a:t>Standards</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b="1" dirty="0">
              <a:solidFill>
                <a:schemeClr val="tx1">
                  <a:lumMod val="50000"/>
                  <a:lumOff val="50000"/>
                </a:schemeClr>
              </a:solidFill>
              <a:latin typeface="Roboto" panose="02000000000000000000" pitchFamily="2" charset="0"/>
              <a:ea typeface="Roboto" panose="02000000000000000000" pitchFamily="2" charset="0"/>
            </a:endParaRPr>
          </a:p>
          <a:p>
            <a:r>
              <a:rPr lang="en-AU" b="1"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FontTx/>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How does this sit with you? </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What stands out to you?</a:t>
            </a:r>
          </a:p>
          <a:p>
            <a:endParaRPr lang="en-US" sz="2400" dirty="0"/>
          </a:p>
        </p:txBody>
      </p:sp>
      <p:pic>
        <p:nvPicPr>
          <p:cNvPr id="11" name="Picture 10">
            <a:extLst>
              <a:ext uri="{FF2B5EF4-FFF2-40B4-BE49-F238E27FC236}">
                <a16:creationId xmlns:a16="http://schemas.microsoft.com/office/drawing/2014/main" id="{61F1DD27-AD94-401C-8057-558DAC7C8233}"/>
              </a:ext>
            </a:extLst>
          </p:cNvPr>
          <p:cNvPicPr>
            <a:picLocks noChangeAspect="1"/>
          </p:cNvPicPr>
          <p:nvPr/>
        </p:nvPicPr>
        <p:blipFill>
          <a:blip r:embed="rId5"/>
          <a:stretch>
            <a:fillRect/>
          </a:stretch>
        </p:blipFill>
        <p:spPr>
          <a:xfrm>
            <a:off x="5791200" y="1497559"/>
            <a:ext cx="6429384" cy="5360441"/>
          </a:xfrm>
          <a:prstGeom prst="rect">
            <a:avLst/>
          </a:prstGeom>
        </p:spPr>
      </p:pic>
    </p:spTree>
    <p:extLst>
      <p:ext uri="{BB962C8B-B14F-4D97-AF65-F5344CB8AC3E}">
        <p14:creationId xmlns:p14="http://schemas.microsoft.com/office/powerpoint/2010/main" val="214824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Results - Care Capability</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AB0E8960-BEE8-48B0-956E-A8F434386C8D}"/>
              </a:ext>
            </a:extLst>
          </p:cNvPr>
          <p:cNvSpPr txBox="1"/>
          <p:nvPr/>
        </p:nvSpPr>
        <p:spPr>
          <a:xfrm>
            <a:off x="580591" y="1503455"/>
            <a:ext cx="8437784" cy="4801314"/>
          </a:xfrm>
          <a:prstGeom prst="rect">
            <a:avLst/>
          </a:prstGeom>
          <a:noFill/>
        </p:spPr>
        <p:txBody>
          <a:bodyPr wrap="square" rtlCol="0">
            <a:spAutoFit/>
          </a:bodyPr>
          <a:lstStyle/>
          <a:p>
            <a:r>
              <a:rPr lang="en-AU" b="1" dirty="0">
                <a:solidFill>
                  <a:schemeClr val="tx1">
                    <a:lumMod val="50000"/>
                    <a:lumOff val="50000"/>
                  </a:schemeClr>
                </a:solidFill>
                <a:latin typeface="Roboto" panose="02000000000000000000" pitchFamily="2" charset="0"/>
                <a:ea typeface="Roboto" panose="02000000000000000000" pitchFamily="2" charset="0"/>
              </a:rPr>
              <a:t>View pages 11-12 of the report. </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b="1" dirty="0">
              <a:solidFill>
                <a:schemeClr val="tx1">
                  <a:lumMod val="50000"/>
                  <a:lumOff val="50000"/>
                </a:schemeClr>
              </a:solidFill>
              <a:latin typeface="Roboto" panose="02000000000000000000" pitchFamily="2" charset="0"/>
              <a:ea typeface="Roboto" panose="02000000000000000000" pitchFamily="2" charset="0"/>
            </a:endParaRPr>
          </a:p>
          <a:p>
            <a:endParaRPr lang="en-AU" b="1" dirty="0">
              <a:solidFill>
                <a:schemeClr val="tx1">
                  <a:lumMod val="50000"/>
                  <a:lumOff val="50000"/>
                </a:schemeClr>
              </a:solidFill>
              <a:latin typeface="Roboto" panose="02000000000000000000" pitchFamily="2" charset="0"/>
              <a:ea typeface="Roboto" panose="02000000000000000000" pitchFamily="2" charset="0"/>
            </a:endParaRPr>
          </a:p>
          <a:p>
            <a:r>
              <a:rPr lang="en-AU" b="1"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What different views do you notice? Why do you think there are differences?</a:t>
            </a:r>
          </a:p>
          <a:p>
            <a:pPr marL="342900" indent="-342900">
              <a:buFontTx/>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What is the impact on yourself and others of the improvement areas?   </a:t>
            </a:r>
            <a:endParaRPr lang="en-US" dirty="0"/>
          </a:p>
        </p:txBody>
      </p:sp>
      <p:pic>
        <p:nvPicPr>
          <p:cNvPr id="6" name="Picture 5">
            <a:extLst>
              <a:ext uri="{FF2B5EF4-FFF2-40B4-BE49-F238E27FC236}">
                <a16:creationId xmlns:a16="http://schemas.microsoft.com/office/drawing/2014/main" id="{4B511670-A884-4AC2-9424-E0727A37A8AC}"/>
              </a:ext>
            </a:extLst>
          </p:cNvPr>
          <p:cNvPicPr>
            <a:picLocks noChangeAspect="1"/>
          </p:cNvPicPr>
          <p:nvPr/>
        </p:nvPicPr>
        <p:blipFill>
          <a:blip r:embed="rId5"/>
          <a:stretch>
            <a:fillRect/>
          </a:stretch>
        </p:blipFill>
        <p:spPr>
          <a:xfrm>
            <a:off x="3171825" y="1919414"/>
            <a:ext cx="6154939" cy="3435131"/>
          </a:xfrm>
          <a:prstGeom prst="rect">
            <a:avLst/>
          </a:prstGeom>
        </p:spPr>
      </p:pic>
    </p:spTree>
    <p:extLst>
      <p:ext uri="{BB962C8B-B14F-4D97-AF65-F5344CB8AC3E}">
        <p14:creationId xmlns:p14="http://schemas.microsoft.com/office/powerpoint/2010/main" val="241912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Results - Culture</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6" name="TextBox 5">
            <a:extLst>
              <a:ext uri="{FF2B5EF4-FFF2-40B4-BE49-F238E27FC236}">
                <a16:creationId xmlns:a16="http://schemas.microsoft.com/office/drawing/2014/main" id="{021FDD09-FCDC-4371-B347-719B9610E8B0}"/>
              </a:ext>
            </a:extLst>
          </p:cNvPr>
          <p:cNvSpPr txBox="1"/>
          <p:nvPr/>
        </p:nvSpPr>
        <p:spPr>
          <a:xfrm>
            <a:off x="580591" y="1595788"/>
            <a:ext cx="8044084" cy="4801314"/>
          </a:xfrm>
          <a:prstGeom prst="rect">
            <a:avLst/>
          </a:prstGeom>
          <a:noFill/>
        </p:spPr>
        <p:txBody>
          <a:bodyPr wrap="square" rtlCol="0">
            <a:spAutoFit/>
          </a:bodyPr>
          <a:lstStyle/>
          <a:p>
            <a:r>
              <a:rPr lang="en-AU" b="1" dirty="0">
                <a:solidFill>
                  <a:schemeClr val="tx1">
                    <a:lumMod val="50000"/>
                    <a:lumOff val="50000"/>
                  </a:schemeClr>
                </a:solidFill>
                <a:latin typeface="Roboto" panose="02000000000000000000" pitchFamily="2" charset="0"/>
                <a:ea typeface="Roboto" panose="02000000000000000000" pitchFamily="2" charset="0"/>
              </a:rPr>
              <a:t>Turn to page 30 of the report. </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r>
              <a:rPr lang="en-AU"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What positive things are the team already doing to achieve this score? </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What could be better? If we were to see a shift + 1 what would we be doing?</a:t>
            </a:r>
          </a:p>
        </p:txBody>
      </p:sp>
      <p:pic>
        <p:nvPicPr>
          <p:cNvPr id="12" name="Picture 11">
            <a:extLst>
              <a:ext uri="{FF2B5EF4-FFF2-40B4-BE49-F238E27FC236}">
                <a16:creationId xmlns:a16="http://schemas.microsoft.com/office/drawing/2014/main" id="{6BDAC45B-2756-4DC7-9DC7-A50AAFD2EF67}"/>
              </a:ext>
            </a:extLst>
          </p:cNvPr>
          <p:cNvPicPr>
            <a:picLocks noChangeAspect="1"/>
          </p:cNvPicPr>
          <p:nvPr/>
        </p:nvPicPr>
        <p:blipFill>
          <a:blip r:embed="rId5"/>
          <a:stretch>
            <a:fillRect/>
          </a:stretch>
        </p:blipFill>
        <p:spPr>
          <a:xfrm>
            <a:off x="403351" y="2401835"/>
            <a:ext cx="7998408" cy="2421995"/>
          </a:xfrm>
          <a:prstGeom prst="rect">
            <a:avLst/>
          </a:prstGeom>
        </p:spPr>
      </p:pic>
      <p:sp>
        <p:nvSpPr>
          <p:cNvPr id="15" name="Rectangle 14">
            <a:extLst>
              <a:ext uri="{FF2B5EF4-FFF2-40B4-BE49-F238E27FC236}">
                <a16:creationId xmlns:a16="http://schemas.microsoft.com/office/drawing/2014/main" id="{DAFB40CA-25CA-4670-B798-BD3EE0BEB389}"/>
              </a:ext>
            </a:extLst>
          </p:cNvPr>
          <p:cNvSpPr/>
          <p:nvPr/>
        </p:nvSpPr>
        <p:spPr>
          <a:xfrm>
            <a:off x="4395831" y="3330429"/>
            <a:ext cx="394283" cy="377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FEDAEA0-9B71-4164-B215-983F448939D0}"/>
              </a:ext>
            </a:extLst>
          </p:cNvPr>
          <p:cNvCxnSpPr/>
          <p:nvPr/>
        </p:nvCxnSpPr>
        <p:spPr>
          <a:xfrm>
            <a:off x="1073790" y="3533467"/>
            <a:ext cx="6644081" cy="0"/>
          </a:xfrm>
          <a:prstGeom prst="line">
            <a:avLst/>
          </a:prstGeom>
          <a:ln w="76200"/>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86089F57-9E18-4333-8B6E-4BCF0D57B074}"/>
              </a:ext>
            </a:extLst>
          </p:cNvPr>
          <p:cNvSpPr/>
          <p:nvPr/>
        </p:nvSpPr>
        <p:spPr>
          <a:xfrm>
            <a:off x="2945624" y="2500015"/>
            <a:ext cx="660505" cy="58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CD8F11-34D8-497F-A3B6-A82F59256A29}"/>
              </a:ext>
            </a:extLst>
          </p:cNvPr>
          <p:cNvSpPr txBox="1"/>
          <p:nvPr/>
        </p:nvSpPr>
        <p:spPr>
          <a:xfrm>
            <a:off x="3025662" y="2587212"/>
            <a:ext cx="660505" cy="338554"/>
          </a:xfrm>
          <a:prstGeom prst="rect">
            <a:avLst/>
          </a:prstGeom>
          <a:solidFill>
            <a:schemeClr val="bg1"/>
          </a:solidFill>
          <a:ln>
            <a:solidFill>
              <a:schemeClr val="tx1"/>
            </a:solidFill>
          </a:ln>
        </p:spPr>
        <p:txBody>
          <a:bodyPr wrap="square" rtlCol="0">
            <a:spAutoFit/>
          </a:bodyPr>
          <a:lstStyle/>
          <a:p>
            <a:r>
              <a:rPr lang="en-US" sz="1600" b="1" dirty="0">
                <a:latin typeface="Roboto" panose="02000000000000000000" pitchFamily="2" charset="0"/>
                <a:ea typeface="Roboto" panose="02000000000000000000" pitchFamily="2" charset="0"/>
              </a:rPr>
              <a:t>5.93</a:t>
            </a:r>
            <a:endParaRPr lang="en-US" sz="1400" b="1" dirty="0">
              <a:latin typeface="Roboto" panose="02000000000000000000" pitchFamily="2" charset="0"/>
              <a:ea typeface="Roboto" panose="02000000000000000000" pitchFamily="2" charset="0"/>
            </a:endParaRPr>
          </a:p>
        </p:txBody>
      </p:sp>
      <p:sp>
        <p:nvSpPr>
          <p:cNvPr id="23" name="Oval 22">
            <a:extLst>
              <a:ext uri="{FF2B5EF4-FFF2-40B4-BE49-F238E27FC236}">
                <a16:creationId xmlns:a16="http://schemas.microsoft.com/office/drawing/2014/main" id="{3A03D8CB-A039-4A4F-8F80-B0C6FC29F1DB}"/>
              </a:ext>
            </a:extLst>
          </p:cNvPr>
          <p:cNvSpPr/>
          <p:nvPr/>
        </p:nvSpPr>
        <p:spPr>
          <a:xfrm>
            <a:off x="4432096" y="3453029"/>
            <a:ext cx="160876" cy="160876"/>
          </a:xfrm>
          <a:prstGeom prst="ellipse">
            <a:avLst/>
          </a:prstGeom>
          <a:solidFill>
            <a:srgbClr val="2E9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7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030C1-68EB-F143-AEC6-2155455F3CD4}"/>
              </a:ext>
            </a:extLst>
          </p:cNvPr>
          <p:cNvSpPr txBox="1"/>
          <p:nvPr/>
        </p:nvSpPr>
        <p:spPr>
          <a:xfrm>
            <a:off x="580591" y="460898"/>
            <a:ext cx="8258609" cy="1491470"/>
          </a:xfrm>
          <a:prstGeom prst="rect">
            <a:avLst/>
          </a:prstGeom>
          <a:noFill/>
        </p:spPr>
        <p:txBody>
          <a:bodyPr wrap="square" rIns="72000" rtlCol="0">
            <a:noAutofit/>
          </a:bodyPr>
          <a:lstStyle/>
          <a:p>
            <a:pPr>
              <a:lnSpc>
                <a:spcPts val="5300"/>
              </a:lnSpc>
            </a:pPr>
            <a:r>
              <a:rPr lang="en-AU" sz="4800" b="1" kern="200" spc="-150" dirty="0">
                <a:solidFill>
                  <a:srgbClr val="7293A9"/>
                </a:solidFill>
                <a:latin typeface="Roboto" panose="02000000000000000000" pitchFamily="2" charset="0"/>
                <a:ea typeface="Roboto" panose="02000000000000000000" pitchFamily="2" charset="0"/>
              </a:rPr>
              <a:t>Results - Engagement</a:t>
            </a:r>
            <a:endParaRPr lang="en-US" dirty="0"/>
          </a:p>
        </p:txBody>
      </p:sp>
      <p:sp>
        <p:nvSpPr>
          <p:cNvPr id="7" name="Rectangle 6">
            <a:extLst>
              <a:ext uri="{FF2B5EF4-FFF2-40B4-BE49-F238E27FC236}">
                <a16:creationId xmlns:a16="http://schemas.microsoft.com/office/drawing/2014/main" id="{83BA8E22-C9BD-6F4D-BA48-CE1593FCB52A}"/>
              </a:ext>
            </a:extLst>
          </p:cNvPr>
          <p:cNvSpPr/>
          <p:nvPr/>
        </p:nvSpPr>
        <p:spPr>
          <a:xfrm>
            <a:off x="-28583" y="-58140"/>
            <a:ext cx="3707296" cy="171116"/>
          </a:xfrm>
          <a:prstGeom prst="rect">
            <a:avLst/>
          </a:prstGeom>
          <a:solidFill>
            <a:srgbClr val="37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81EB03-FE53-6B4C-B084-AC52DD8650C7}"/>
              </a:ext>
            </a:extLst>
          </p:cNvPr>
          <p:cNvSpPr/>
          <p:nvPr/>
        </p:nvSpPr>
        <p:spPr>
          <a:xfrm>
            <a:off x="3551395" y="-58140"/>
            <a:ext cx="3707296" cy="171116"/>
          </a:xfrm>
          <a:prstGeom prst="rect">
            <a:avLst/>
          </a:prstGeom>
          <a:solidFill>
            <a:srgbClr val="1B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CF9BBA-A8C7-F042-B633-5ECD87405E1F}"/>
              </a:ext>
            </a:extLst>
          </p:cNvPr>
          <p:cNvSpPr/>
          <p:nvPr/>
        </p:nvSpPr>
        <p:spPr>
          <a:xfrm>
            <a:off x="8513288" y="-58140"/>
            <a:ext cx="3707296" cy="171118"/>
          </a:xfrm>
          <a:prstGeom prst="rect">
            <a:avLst/>
          </a:prstGeom>
          <a:solidFill>
            <a:srgbClr val="729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742381-0D7B-8A4C-9EBE-C6059192AC5F}"/>
              </a:ext>
            </a:extLst>
          </p:cNvPr>
          <p:cNvSpPr/>
          <p:nvPr/>
        </p:nvSpPr>
        <p:spPr>
          <a:xfrm>
            <a:off x="6800850" y="-58141"/>
            <a:ext cx="2386014" cy="171117"/>
          </a:xfrm>
          <a:prstGeom prst="rect">
            <a:avLst/>
          </a:prstGeom>
          <a:solidFill>
            <a:srgbClr val="2E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arge, window&#10;&#10;Description automatically generated">
            <a:extLst>
              <a:ext uri="{FF2B5EF4-FFF2-40B4-BE49-F238E27FC236}">
                <a16:creationId xmlns:a16="http://schemas.microsoft.com/office/drawing/2014/main" id="{4E44EA82-4B8F-F842-85BD-C2F10C253DEE}"/>
              </a:ext>
            </a:extLst>
          </p:cNvPr>
          <p:cNvPicPr>
            <a:picLocks noChangeAspect="1"/>
          </p:cNvPicPr>
          <p:nvPr/>
        </p:nvPicPr>
        <p:blipFill rotWithShape="1">
          <a:blip r:embed="rId3"/>
          <a:srcRect r="38071" b="31840"/>
          <a:stretch/>
        </p:blipFill>
        <p:spPr>
          <a:xfrm>
            <a:off x="9172576" y="3857957"/>
            <a:ext cx="3048008" cy="300004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7F18884-6F68-479A-BEC4-681DA0AD8F75}"/>
              </a:ext>
            </a:extLst>
          </p:cNvPr>
          <p:cNvPicPr>
            <a:picLocks noChangeAspect="1"/>
          </p:cNvPicPr>
          <p:nvPr/>
        </p:nvPicPr>
        <p:blipFill rotWithShape="1">
          <a:blip r:embed="rId4"/>
          <a:srcRect l="9831" t="14914" r="13271" b="13268"/>
          <a:stretch/>
        </p:blipFill>
        <p:spPr>
          <a:xfrm>
            <a:off x="9172576" y="207816"/>
            <a:ext cx="2894591" cy="1258901"/>
          </a:xfrm>
          <a:prstGeom prst="rect">
            <a:avLst/>
          </a:prstGeom>
        </p:spPr>
      </p:pic>
      <p:sp>
        <p:nvSpPr>
          <p:cNvPr id="3" name="TextBox 2">
            <a:extLst>
              <a:ext uri="{FF2B5EF4-FFF2-40B4-BE49-F238E27FC236}">
                <a16:creationId xmlns:a16="http://schemas.microsoft.com/office/drawing/2014/main" id="{2A1EA1E8-1383-4F8A-BF9B-F50B5F091E42}"/>
              </a:ext>
            </a:extLst>
          </p:cNvPr>
          <p:cNvSpPr txBox="1"/>
          <p:nvPr/>
        </p:nvSpPr>
        <p:spPr>
          <a:xfrm>
            <a:off x="580591" y="1550823"/>
            <a:ext cx="8933084" cy="4555093"/>
          </a:xfrm>
          <a:prstGeom prst="rect">
            <a:avLst/>
          </a:prstGeom>
          <a:noFill/>
        </p:spPr>
        <p:txBody>
          <a:bodyPr wrap="square" rtlCol="0">
            <a:spAutoFit/>
          </a:bodyPr>
          <a:lstStyle/>
          <a:p>
            <a:r>
              <a:rPr lang="en-AU" b="1" dirty="0">
                <a:solidFill>
                  <a:schemeClr val="tx1">
                    <a:lumMod val="50000"/>
                    <a:lumOff val="50000"/>
                  </a:schemeClr>
                </a:solidFill>
                <a:latin typeface="Roboto" panose="02000000000000000000" pitchFamily="2" charset="0"/>
                <a:ea typeface="Roboto" panose="02000000000000000000" pitchFamily="2" charset="0"/>
              </a:rPr>
              <a:t>Review pages 34-38 of the report. </a:t>
            </a: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dirty="0">
              <a:solidFill>
                <a:schemeClr val="tx1">
                  <a:lumMod val="50000"/>
                  <a:lumOff val="50000"/>
                </a:schemeClr>
              </a:solidFill>
              <a:latin typeface="Roboto" panose="02000000000000000000" pitchFamily="2" charset="0"/>
              <a:ea typeface="Roboto" panose="02000000000000000000" pitchFamily="2" charset="0"/>
            </a:endParaRPr>
          </a:p>
          <a:p>
            <a:endParaRPr lang="en-AU" b="1" dirty="0">
              <a:solidFill>
                <a:schemeClr val="tx1">
                  <a:lumMod val="50000"/>
                  <a:lumOff val="50000"/>
                </a:schemeClr>
              </a:solidFill>
              <a:latin typeface="Roboto" panose="02000000000000000000" pitchFamily="2" charset="0"/>
              <a:ea typeface="Roboto" panose="02000000000000000000" pitchFamily="2" charset="0"/>
            </a:endParaRPr>
          </a:p>
          <a:p>
            <a:r>
              <a:rPr lang="en-AU" b="1" dirty="0">
                <a:solidFill>
                  <a:schemeClr val="tx1">
                    <a:lumMod val="50000"/>
                    <a:lumOff val="50000"/>
                  </a:schemeClr>
                </a:solidFill>
                <a:latin typeface="Roboto" panose="02000000000000000000" pitchFamily="2" charset="0"/>
                <a:ea typeface="Roboto" panose="02000000000000000000" pitchFamily="2" charset="0"/>
              </a:rPr>
              <a:t>Reflection Questions: </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Spend a few moments reading through factors. What do you notice?</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What picture does this paint for your team?</a:t>
            </a:r>
          </a:p>
          <a:p>
            <a:pPr marL="342900" indent="-342900">
              <a:buAutoNum type="arabicPeriod"/>
            </a:pPr>
            <a:r>
              <a:rPr lang="en-AU" dirty="0">
                <a:solidFill>
                  <a:schemeClr val="tx1">
                    <a:lumMod val="50000"/>
                    <a:lumOff val="50000"/>
                  </a:schemeClr>
                </a:solidFill>
                <a:latin typeface="Roboto" panose="02000000000000000000" pitchFamily="2" charset="0"/>
                <a:ea typeface="Roboto" panose="02000000000000000000" pitchFamily="2" charset="0"/>
              </a:rPr>
              <a:t>How does this tie into your team’s strengths and improvements areas?</a:t>
            </a:r>
            <a:endParaRPr lang="en-US" dirty="0"/>
          </a:p>
        </p:txBody>
      </p:sp>
      <p:pic>
        <p:nvPicPr>
          <p:cNvPr id="6" name="Picture 5">
            <a:extLst>
              <a:ext uri="{FF2B5EF4-FFF2-40B4-BE49-F238E27FC236}">
                <a16:creationId xmlns:a16="http://schemas.microsoft.com/office/drawing/2014/main" id="{A2F08DB9-FD2C-49A3-A368-2B529449310A}"/>
              </a:ext>
            </a:extLst>
          </p:cNvPr>
          <p:cNvPicPr>
            <a:picLocks noChangeAspect="1"/>
          </p:cNvPicPr>
          <p:nvPr/>
        </p:nvPicPr>
        <p:blipFill>
          <a:blip r:embed="rId5"/>
          <a:stretch>
            <a:fillRect/>
          </a:stretch>
        </p:blipFill>
        <p:spPr>
          <a:xfrm>
            <a:off x="253319" y="2172930"/>
            <a:ext cx="5494409" cy="2199045"/>
          </a:xfrm>
          <a:prstGeom prst="rect">
            <a:avLst/>
          </a:prstGeom>
        </p:spPr>
      </p:pic>
      <p:pic>
        <p:nvPicPr>
          <p:cNvPr id="14" name="Picture 13">
            <a:extLst>
              <a:ext uri="{FF2B5EF4-FFF2-40B4-BE49-F238E27FC236}">
                <a16:creationId xmlns:a16="http://schemas.microsoft.com/office/drawing/2014/main" id="{21257012-6B62-4E1F-97F0-732F7E672251}"/>
              </a:ext>
            </a:extLst>
          </p:cNvPr>
          <p:cNvPicPr>
            <a:picLocks noChangeAspect="1"/>
          </p:cNvPicPr>
          <p:nvPr/>
        </p:nvPicPr>
        <p:blipFill>
          <a:blip r:embed="rId6"/>
          <a:stretch>
            <a:fillRect/>
          </a:stretch>
        </p:blipFill>
        <p:spPr>
          <a:xfrm>
            <a:off x="5820907" y="2181768"/>
            <a:ext cx="5384762" cy="2542981"/>
          </a:xfrm>
          <a:prstGeom prst="rect">
            <a:avLst/>
          </a:prstGeom>
        </p:spPr>
      </p:pic>
    </p:spTree>
    <p:extLst>
      <p:ext uri="{BB962C8B-B14F-4D97-AF65-F5344CB8AC3E}">
        <p14:creationId xmlns:p14="http://schemas.microsoft.com/office/powerpoint/2010/main" val="870873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7a9c97a-0cb4-40ad-9ad4-474ac6915089" xsi:nil="true"/>
    <lcf76f155ced4ddcb4097134ff3c332f xmlns="b45e6639-d3cb-4188-972c-f566949724c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8CBBA572C3CC449EBF44FD80908005" ma:contentTypeVersion="16" ma:contentTypeDescription="Create a new document." ma:contentTypeScope="" ma:versionID="7f0010f81d4fadc7c749f5f9d48c0ea2">
  <xsd:schema xmlns:xsd="http://www.w3.org/2001/XMLSchema" xmlns:xs="http://www.w3.org/2001/XMLSchema" xmlns:p="http://schemas.microsoft.com/office/2006/metadata/properties" xmlns:ns2="b45e6639-d3cb-4188-972c-f566949724cd" xmlns:ns3="57a9c97a-0cb4-40ad-9ad4-474ac6915089" targetNamespace="http://schemas.microsoft.com/office/2006/metadata/properties" ma:root="true" ma:fieldsID="aa7bb991d37dc4af24034e023cad377c" ns2:_="" ns3:_="">
    <xsd:import namespace="b45e6639-d3cb-4188-972c-f566949724cd"/>
    <xsd:import namespace="57a9c97a-0cb4-40ad-9ad4-474ac69150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e6639-d3cb-4188-972c-f56694972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93c46d-8fb9-4d3d-a6c7-9dcc839423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9c97a-0cb4-40ad-9ad4-474ac69150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d8f0b31-1385-4415-a452-77eee3a8d8f6}" ma:internalName="TaxCatchAll" ma:showField="CatchAllData" ma:web="57a9c97a-0cb4-40ad-9ad4-474ac69150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8A6285-57F9-4A9E-85F4-04109B22A3E8}">
  <ds:schemaRefs>
    <ds:schemaRef ds:uri="http://schemas.microsoft.com/sharepoint/v3/contenttype/forms"/>
  </ds:schemaRefs>
</ds:datastoreItem>
</file>

<file path=customXml/itemProps2.xml><?xml version="1.0" encoding="utf-8"?>
<ds:datastoreItem xmlns:ds="http://schemas.openxmlformats.org/officeDocument/2006/customXml" ds:itemID="{6661ECCC-674C-4E19-89C8-30310081683D}">
  <ds:schemaRefs>
    <ds:schemaRef ds:uri="http://schemas.microsoft.com/office/2006/metadata/properties"/>
    <ds:schemaRef ds:uri="http://schemas.microsoft.com/office/infopath/2007/PartnerControls"/>
    <ds:schemaRef ds:uri="57a9c97a-0cb4-40ad-9ad4-474ac6915089"/>
    <ds:schemaRef ds:uri="b45e6639-d3cb-4188-972c-f566949724cd"/>
  </ds:schemaRefs>
</ds:datastoreItem>
</file>

<file path=customXml/itemProps3.xml><?xml version="1.0" encoding="utf-8"?>
<ds:datastoreItem xmlns:ds="http://schemas.openxmlformats.org/officeDocument/2006/customXml" ds:itemID="{56BBE44C-CE11-41AA-A150-53EAF2916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5e6639-d3cb-4188-972c-f566949724cd"/>
    <ds:schemaRef ds:uri="57a9c97a-0cb4-40ad-9ad4-474ac6915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TotalTime>
  <Words>1451</Words>
  <Application>Microsoft Office PowerPoint</Application>
  <PresentationFormat>Widescreen</PresentationFormat>
  <Paragraphs>240</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aleisha zappia</dc:creator>
  <cp:lastModifiedBy>Donna Buchanan</cp:lastModifiedBy>
  <cp:revision>31</cp:revision>
  <dcterms:created xsi:type="dcterms:W3CDTF">2020-07-15T09:07:29Z</dcterms:created>
  <dcterms:modified xsi:type="dcterms:W3CDTF">2023-08-24T01:45:21Z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0x010100CE8CBBA572C3CC449EBF44FD80908005</vt:lpwstr>
  </property>
  <property fmtid="{D5CDD505-2E9C-101B-9397-08002B2CF9AE}" pid="3" name="MediaServiceImageTags">
    <vt:lpwstr/>
  </property>
</Properties>
</file>