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4"/>
  </p:notesMasterIdLst>
  <p:sldIdLst>
    <p:sldId id="256" r:id="rId6"/>
    <p:sldId id="263" r:id="rId7"/>
    <p:sldId id="346" r:id="rId8"/>
    <p:sldId id="347" r:id="rId9"/>
    <p:sldId id="348" r:id="rId10"/>
    <p:sldId id="349" r:id="rId11"/>
    <p:sldId id="350" r:id="rId12"/>
    <p:sldId id="259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Buchanan" initials="DB" lastIdx="1" clrIdx="0">
    <p:extLst>
      <p:ext uri="{19B8F6BF-5375-455C-9EA6-DF929625EA0E}">
        <p15:presenceInfo xmlns:p15="http://schemas.microsoft.com/office/powerpoint/2012/main" userId="ad8636c83b698c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232"/>
    <a:srgbClr val="1E7BBB"/>
    <a:srgbClr val="2E91C8"/>
    <a:srgbClr val="125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4ACD7-CA30-835E-D8C1-F3B2855E6C47}" v="10" dt="2022-12-01T15:32:24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65196" autoAdjust="0"/>
  </p:normalViewPr>
  <p:slideViewPr>
    <p:cSldViewPr snapToGrid="0" snapToObjects="1">
      <p:cViewPr varScale="1">
        <p:scale>
          <a:sx n="59" d="100"/>
          <a:sy n="59" d="100"/>
        </p:scale>
        <p:origin x="9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Buchanan" userId="c3b65f2d-3b9e-40f8-ba46-a9bff7d6b477" providerId="ADAL" clId="{24E93A53-F3E4-4E1B-94C1-B78FFB772F17}"/>
    <pc:docChg chg="undo custSel modSld">
      <pc:chgData name="Donna Buchanan" userId="c3b65f2d-3b9e-40f8-ba46-a9bff7d6b477" providerId="ADAL" clId="{24E93A53-F3E4-4E1B-94C1-B78FFB772F17}" dt="2022-09-08T03:59:09.599" v="5" actId="113"/>
      <pc:docMkLst>
        <pc:docMk/>
      </pc:docMkLst>
      <pc:sldChg chg="modSp mod">
        <pc:chgData name="Donna Buchanan" userId="c3b65f2d-3b9e-40f8-ba46-a9bff7d6b477" providerId="ADAL" clId="{24E93A53-F3E4-4E1B-94C1-B78FFB772F17}" dt="2022-09-08T03:59:09.599" v="5" actId="113"/>
        <pc:sldMkLst>
          <pc:docMk/>
          <pc:sldMk cId="3145168867" sldId="346"/>
        </pc:sldMkLst>
        <pc:graphicFrameChg chg="mod modGraphic">
          <ac:chgData name="Donna Buchanan" userId="c3b65f2d-3b9e-40f8-ba46-a9bff7d6b477" providerId="ADAL" clId="{24E93A53-F3E4-4E1B-94C1-B78FFB772F17}" dt="2022-09-08T03:59:09.599" v="5" actId="113"/>
          <ac:graphicFrameMkLst>
            <pc:docMk/>
            <pc:sldMk cId="3145168867" sldId="346"/>
            <ac:graphicFrameMk id="4" creationId="{F5F7818C-49FC-40A9-BEE2-5CE4A9EFDF19}"/>
          </ac:graphicFrameMkLst>
        </pc:graphicFrameChg>
      </pc:sldChg>
    </pc:docChg>
  </pc:docChgLst>
  <pc:docChgLst>
    <pc:chgData name="Rick Strycker" userId="S::rstrycker58_gmail.com#ext#@datadrivesinsight.onmicrosoft.com::8be8ce58-7e6c-49db-b9ed-e2407c28b91c" providerId="AD" clId="Web-{D474ACD7-CA30-835E-D8C1-F3B2855E6C47}"/>
    <pc:docChg chg="modSld">
      <pc:chgData name="Rick Strycker" userId="S::rstrycker58_gmail.com#ext#@datadrivesinsight.onmicrosoft.com::8be8ce58-7e6c-49db-b9ed-e2407c28b91c" providerId="AD" clId="Web-{D474ACD7-CA30-835E-D8C1-F3B2855E6C47}" dt="2022-12-01T15:32:24.821" v="4" actId="20577"/>
      <pc:docMkLst>
        <pc:docMk/>
      </pc:docMkLst>
      <pc:sldChg chg="modSp">
        <pc:chgData name="Rick Strycker" userId="S::rstrycker58_gmail.com#ext#@datadrivesinsight.onmicrosoft.com::8be8ce58-7e6c-49db-b9ed-e2407c28b91c" providerId="AD" clId="Web-{D474ACD7-CA30-835E-D8C1-F3B2855E6C47}" dt="2022-12-01T15:32:24.821" v="4" actId="20577"/>
        <pc:sldMkLst>
          <pc:docMk/>
          <pc:sldMk cId="486948358" sldId="348"/>
        </pc:sldMkLst>
        <pc:spChg chg="mod">
          <ac:chgData name="Rick Strycker" userId="S::rstrycker58_gmail.com#ext#@datadrivesinsight.onmicrosoft.com::8be8ce58-7e6c-49db-b9ed-e2407c28b91c" providerId="AD" clId="Web-{D474ACD7-CA30-835E-D8C1-F3B2855E6C47}" dt="2022-12-01T15:32:24.821" v="4" actId="20577"/>
          <ac:spMkLst>
            <pc:docMk/>
            <pc:sldMk cId="486948358" sldId="348"/>
            <ac:spMk id="3" creationId="{13D52186-A3D0-4859-A36A-D689967A91F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033AF6-06D4-4095-9283-AB6CE075FA1C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DF82BC37-8220-417F-96E7-2F1641CC2ED8}">
      <dgm:prSet phldrT="[Text]"/>
      <dgm:spPr>
        <a:xfrm>
          <a:off x="4194" y="0"/>
          <a:ext cx="1253588" cy="447675"/>
        </a:xfrm>
        <a:solidFill>
          <a:srgbClr val="2683C6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View</a:t>
          </a:r>
        </a:p>
      </dgm:t>
    </dgm:pt>
    <dgm:pt modelId="{4AA34E22-B953-4943-AB05-E242473B5563}" type="parTrans" cxnId="{AC306EF2-A695-4B5D-9977-39CB1262CF29}">
      <dgm:prSet/>
      <dgm:spPr/>
      <dgm:t>
        <a:bodyPr/>
        <a:lstStyle/>
        <a:p>
          <a:endParaRPr lang="en-US"/>
        </a:p>
      </dgm:t>
    </dgm:pt>
    <dgm:pt modelId="{C78C3F76-5162-49AB-9091-588B443C5742}" type="sibTrans" cxnId="{AC306EF2-A695-4B5D-9977-39CB1262CF29}">
      <dgm:prSet custT="1"/>
      <dgm:spPr>
        <a:xfrm>
          <a:off x="1383141" y="68392"/>
          <a:ext cx="265760" cy="310889"/>
        </a:xfrm>
        <a:solidFill>
          <a:srgbClr val="2683C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40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0D9CD36-229C-4BD1-91FD-C91255366D61}">
      <dgm:prSet phldrT="[Text]"/>
      <dgm:spPr>
        <a:xfrm>
          <a:off x="1759218" y="0"/>
          <a:ext cx="1253588" cy="447675"/>
        </a:xfrm>
        <a:solidFill>
          <a:srgbClr val="2683C6">
            <a:hueOff val="-661686"/>
            <a:satOff val="746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Action</a:t>
          </a:r>
        </a:p>
      </dgm:t>
    </dgm:pt>
    <dgm:pt modelId="{EF82AD44-4557-4DD1-B3F3-F31E9ED8D14B}" type="parTrans" cxnId="{11496758-ABA8-4203-B693-0BF212761800}">
      <dgm:prSet/>
      <dgm:spPr/>
      <dgm:t>
        <a:bodyPr/>
        <a:lstStyle/>
        <a:p>
          <a:endParaRPr lang="en-US"/>
        </a:p>
      </dgm:t>
    </dgm:pt>
    <dgm:pt modelId="{6D21A07C-32B5-4F5F-808C-C0AF9BE10476}" type="sibTrans" cxnId="{11496758-ABA8-4203-B693-0BF212761800}">
      <dgm:prSet/>
      <dgm:spPr>
        <a:xfrm>
          <a:off x="3138165" y="68392"/>
          <a:ext cx="265760" cy="310889"/>
        </a:xfrm>
        <a:solidFill>
          <a:srgbClr val="2683C6">
            <a:hueOff val="-1323373"/>
            <a:satOff val="1492"/>
            <a:lumOff val="353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8397B42-DAEA-4807-995D-EF7713BB4EF9}">
      <dgm:prSet phldrT="[Text]"/>
      <dgm:spPr>
        <a:xfrm>
          <a:off x="3514242" y="0"/>
          <a:ext cx="1253588" cy="447675"/>
        </a:xfrm>
        <a:solidFill>
          <a:srgbClr val="2683C6">
            <a:hueOff val="-1323373"/>
            <a:satOff val="1492"/>
            <a:lumOff val="353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Results</a:t>
          </a:r>
        </a:p>
      </dgm:t>
    </dgm:pt>
    <dgm:pt modelId="{9DDE38E1-681E-48EF-B18D-74E47ECBCB6F}" type="parTrans" cxnId="{5288504D-B27D-46C9-ADDB-AD9C01F2CED1}">
      <dgm:prSet/>
      <dgm:spPr/>
      <dgm:t>
        <a:bodyPr/>
        <a:lstStyle/>
        <a:p>
          <a:endParaRPr lang="en-US"/>
        </a:p>
      </dgm:t>
    </dgm:pt>
    <dgm:pt modelId="{5859DD96-7974-49A8-8411-EAC5BA3AFED9}" type="sibTrans" cxnId="{5288504D-B27D-46C9-ADDB-AD9C01F2CED1}">
      <dgm:prSet/>
      <dgm:spPr/>
      <dgm:t>
        <a:bodyPr/>
        <a:lstStyle/>
        <a:p>
          <a:endParaRPr lang="en-US"/>
        </a:p>
      </dgm:t>
    </dgm:pt>
    <dgm:pt modelId="{DD37ABAC-8DA4-49B0-9C93-9167BE142488}" type="pres">
      <dgm:prSet presAssocID="{8D033AF6-06D4-4095-9283-AB6CE075FA1C}" presName="Name0" presStyleCnt="0">
        <dgm:presLayoutVars>
          <dgm:dir/>
          <dgm:resizeHandles val="exact"/>
        </dgm:presLayoutVars>
      </dgm:prSet>
      <dgm:spPr/>
    </dgm:pt>
    <dgm:pt modelId="{F63EB255-F97C-4C66-84EA-D0A6CBC844C7}" type="pres">
      <dgm:prSet presAssocID="{DF82BC37-8220-417F-96E7-2F1641CC2ED8}" presName="node" presStyleLbl="node1" presStyleIdx="0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77A81E97-BFB9-49F8-A0B4-5F89249CC382}" type="pres">
      <dgm:prSet presAssocID="{C78C3F76-5162-49AB-9091-588B443C5742}" presName="sibTrans" presStyleLbl="sibTrans2D1" presStyleIdx="0" presStyleCnt="2"/>
      <dgm:spPr>
        <a:prstGeom prst="rightArrow">
          <a:avLst>
            <a:gd name="adj1" fmla="val 60000"/>
            <a:gd name="adj2" fmla="val 50000"/>
          </a:avLst>
        </a:prstGeom>
      </dgm:spPr>
    </dgm:pt>
    <dgm:pt modelId="{B26187E6-4D28-4D67-A9F4-F8883AC57CDD}" type="pres">
      <dgm:prSet presAssocID="{C78C3F76-5162-49AB-9091-588B443C5742}" presName="connectorText" presStyleLbl="sibTrans2D1" presStyleIdx="0" presStyleCnt="2"/>
      <dgm:spPr/>
    </dgm:pt>
    <dgm:pt modelId="{DEF3BB0C-9F6A-4CAF-AE6A-6ADFBCC45717}" type="pres">
      <dgm:prSet presAssocID="{10D9CD36-229C-4BD1-91FD-C91255366D61}" presName="node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306D8777-2D13-4219-8132-A2EE853A405E}" type="pres">
      <dgm:prSet presAssocID="{6D21A07C-32B5-4F5F-808C-C0AF9BE10476}" presName="sibTrans" presStyleLbl="sibTrans2D1" presStyleIdx="1" presStyleCnt="2"/>
      <dgm:spPr>
        <a:prstGeom prst="rightArrow">
          <a:avLst>
            <a:gd name="adj1" fmla="val 60000"/>
            <a:gd name="adj2" fmla="val 50000"/>
          </a:avLst>
        </a:prstGeom>
      </dgm:spPr>
    </dgm:pt>
    <dgm:pt modelId="{B1D44C24-600E-4A51-B391-DE9189DC4124}" type="pres">
      <dgm:prSet presAssocID="{6D21A07C-32B5-4F5F-808C-C0AF9BE10476}" presName="connectorText" presStyleLbl="sibTrans2D1" presStyleIdx="1" presStyleCnt="2"/>
      <dgm:spPr/>
    </dgm:pt>
    <dgm:pt modelId="{D9E0D42F-484F-4773-AF05-57A7CF7A091B}" type="pres">
      <dgm:prSet presAssocID="{B8397B42-DAEA-4807-995D-EF7713BB4EF9}" presName="node" presStyleLbl="node1" presStyleIdx="2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E5B87129-97D0-4855-A998-95565C9751C5}" type="presOf" srcId="{8D033AF6-06D4-4095-9283-AB6CE075FA1C}" destId="{DD37ABAC-8DA4-49B0-9C93-9167BE142488}" srcOrd="0" destOrd="0" presId="urn:microsoft.com/office/officeart/2005/8/layout/process1"/>
    <dgm:cxn modelId="{A7D23F32-CFBA-4256-A1B1-27ACEDB95DF0}" type="presOf" srcId="{6D21A07C-32B5-4F5F-808C-C0AF9BE10476}" destId="{B1D44C24-600E-4A51-B391-DE9189DC4124}" srcOrd="1" destOrd="0" presId="urn:microsoft.com/office/officeart/2005/8/layout/process1"/>
    <dgm:cxn modelId="{E0281F3A-C381-4EA6-8B94-E25ADC45E4DD}" type="presOf" srcId="{B8397B42-DAEA-4807-995D-EF7713BB4EF9}" destId="{D9E0D42F-484F-4773-AF05-57A7CF7A091B}" srcOrd="0" destOrd="0" presId="urn:microsoft.com/office/officeart/2005/8/layout/process1"/>
    <dgm:cxn modelId="{CA699A63-BEFF-40A7-A61F-82BF113403C3}" type="presOf" srcId="{DF82BC37-8220-417F-96E7-2F1641CC2ED8}" destId="{F63EB255-F97C-4C66-84EA-D0A6CBC844C7}" srcOrd="0" destOrd="0" presId="urn:microsoft.com/office/officeart/2005/8/layout/process1"/>
    <dgm:cxn modelId="{D28D7849-4D30-4D82-B26D-3BEFD489F307}" type="presOf" srcId="{6D21A07C-32B5-4F5F-808C-C0AF9BE10476}" destId="{306D8777-2D13-4219-8132-A2EE853A405E}" srcOrd="0" destOrd="0" presId="urn:microsoft.com/office/officeart/2005/8/layout/process1"/>
    <dgm:cxn modelId="{5288504D-B27D-46C9-ADDB-AD9C01F2CED1}" srcId="{8D033AF6-06D4-4095-9283-AB6CE075FA1C}" destId="{B8397B42-DAEA-4807-995D-EF7713BB4EF9}" srcOrd="2" destOrd="0" parTransId="{9DDE38E1-681E-48EF-B18D-74E47ECBCB6F}" sibTransId="{5859DD96-7974-49A8-8411-EAC5BA3AFED9}"/>
    <dgm:cxn modelId="{11496758-ABA8-4203-B693-0BF212761800}" srcId="{8D033AF6-06D4-4095-9283-AB6CE075FA1C}" destId="{10D9CD36-229C-4BD1-91FD-C91255366D61}" srcOrd="1" destOrd="0" parTransId="{EF82AD44-4557-4DD1-B3F3-F31E9ED8D14B}" sibTransId="{6D21A07C-32B5-4F5F-808C-C0AF9BE10476}"/>
    <dgm:cxn modelId="{FC6C33B7-C3AB-41EC-A193-7F766B21D05C}" type="presOf" srcId="{C78C3F76-5162-49AB-9091-588B443C5742}" destId="{77A81E97-BFB9-49F8-A0B4-5F89249CC382}" srcOrd="0" destOrd="0" presId="urn:microsoft.com/office/officeart/2005/8/layout/process1"/>
    <dgm:cxn modelId="{0E1D4BC3-9F16-45AC-9DCF-40AF5357F0B8}" type="presOf" srcId="{C78C3F76-5162-49AB-9091-588B443C5742}" destId="{B26187E6-4D28-4D67-A9F4-F8883AC57CDD}" srcOrd="1" destOrd="0" presId="urn:microsoft.com/office/officeart/2005/8/layout/process1"/>
    <dgm:cxn modelId="{AC306EF2-A695-4B5D-9977-39CB1262CF29}" srcId="{8D033AF6-06D4-4095-9283-AB6CE075FA1C}" destId="{DF82BC37-8220-417F-96E7-2F1641CC2ED8}" srcOrd="0" destOrd="0" parTransId="{4AA34E22-B953-4943-AB05-E242473B5563}" sibTransId="{C78C3F76-5162-49AB-9091-588B443C5742}"/>
    <dgm:cxn modelId="{6D34FFF9-01BB-44F2-9BFD-59D0C0F5B929}" type="presOf" srcId="{10D9CD36-229C-4BD1-91FD-C91255366D61}" destId="{DEF3BB0C-9F6A-4CAF-AE6A-6ADFBCC45717}" srcOrd="0" destOrd="0" presId="urn:microsoft.com/office/officeart/2005/8/layout/process1"/>
    <dgm:cxn modelId="{39BC0429-66BF-4094-8335-EE89541D6133}" type="presParOf" srcId="{DD37ABAC-8DA4-49B0-9C93-9167BE142488}" destId="{F63EB255-F97C-4C66-84EA-D0A6CBC844C7}" srcOrd="0" destOrd="0" presId="urn:microsoft.com/office/officeart/2005/8/layout/process1"/>
    <dgm:cxn modelId="{B0F4BBD8-1DF3-4CD0-B223-61416EF7770B}" type="presParOf" srcId="{DD37ABAC-8DA4-49B0-9C93-9167BE142488}" destId="{77A81E97-BFB9-49F8-A0B4-5F89249CC382}" srcOrd="1" destOrd="0" presId="urn:microsoft.com/office/officeart/2005/8/layout/process1"/>
    <dgm:cxn modelId="{6EC56669-538E-4261-945E-F2A7E6CAD5DB}" type="presParOf" srcId="{77A81E97-BFB9-49F8-A0B4-5F89249CC382}" destId="{B26187E6-4D28-4D67-A9F4-F8883AC57CDD}" srcOrd="0" destOrd="0" presId="urn:microsoft.com/office/officeart/2005/8/layout/process1"/>
    <dgm:cxn modelId="{00C62180-3FA1-4BA0-BC52-58BA19A84037}" type="presParOf" srcId="{DD37ABAC-8DA4-49B0-9C93-9167BE142488}" destId="{DEF3BB0C-9F6A-4CAF-AE6A-6ADFBCC45717}" srcOrd="2" destOrd="0" presId="urn:microsoft.com/office/officeart/2005/8/layout/process1"/>
    <dgm:cxn modelId="{182746FB-5885-46BA-9344-ACB46536E5AD}" type="presParOf" srcId="{DD37ABAC-8DA4-49B0-9C93-9167BE142488}" destId="{306D8777-2D13-4219-8132-A2EE853A405E}" srcOrd="3" destOrd="0" presId="urn:microsoft.com/office/officeart/2005/8/layout/process1"/>
    <dgm:cxn modelId="{BA7B601E-C205-4589-9FEC-AE9BF8ED5845}" type="presParOf" srcId="{306D8777-2D13-4219-8132-A2EE853A405E}" destId="{B1D44C24-600E-4A51-B391-DE9189DC4124}" srcOrd="0" destOrd="0" presId="urn:microsoft.com/office/officeart/2005/8/layout/process1"/>
    <dgm:cxn modelId="{5A5A3AE6-E444-43D7-9874-71A6D97B47E1}" type="presParOf" srcId="{DD37ABAC-8DA4-49B0-9C93-9167BE142488}" destId="{D9E0D42F-484F-4773-AF05-57A7CF7A091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EB255-F97C-4C66-84EA-D0A6CBC844C7}">
      <dsp:nvSpPr>
        <dsp:cNvPr id="0" name=""/>
        <dsp:cNvSpPr/>
      </dsp:nvSpPr>
      <dsp:spPr>
        <a:xfrm>
          <a:off x="8380" y="75408"/>
          <a:ext cx="2504739" cy="1502843"/>
        </a:xfrm>
        <a:prstGeom prst="roundRect">
          <a:avLst>
            <a:gd name="adj" fmla="val 10000"/>
          </a:avLst>
        </a:prstGeom>
        <a:solidFill>
          <a:srgbClr val="2683C6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View</a:t>
          </a:r>
        </a:p>
      </dsp:txBody>
      <dsp:txXfrm>
        <a:off x="52397" y="119425"/>
        <a:ext cx="2416705" cy="1414809"/>
      </dsp:txXfrm>
    </dsp:sp>
    <dsp:sp modelId="{77A81E97-BFB9-49F8-A0B4-5F89249CC382}">
      <dsp:nvSpPr>
        <dsp:cNvPr id="0" name=""/>
        <dsp:cNvSpPr/>
      </dsp:nvSpPr>
      <dsp:spPr>
        <a:xfrm>
          <a:off x="2763593" y="516242"/>
          <a:ext cx="531004" cy="621175"/>
        </a:xfrm>
        <a:prstGeom prst="rightArrow">
          <a:avLst>
            <a:gd name="adj1" fmla="val 60000"/>
            <a:gd name="adj2" fmla="val 50000"/>
          </a:avLst>
        </a:prstGeom>
        <a:solidFill>
          <a:srgbClr val="2683C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63593" y="640477"/>
        <a:ext cx="371703" cy="372705"/>
      </dsp:txXfrm>
    </dsp:sp>
    <dsp:sp modelId="{DEF3BB0C-9F6A-4CAF-AE6A-6ADFBCC45717}">
      <dsp:nvSpPr>
        <dsp:cNvPr id="0" name=""/>
        <dsp:cNvSpPr/>
      </dsp:nvSpPr>
      <dsp:spPr>
        <a:xfrm>
          <a:off x="3515015" y="75408"/>
          <a:ext cx="2504739" cy="1502843"/>
        </a:xfrm>
        <a:prstGeom prst="roundRect">
          <a:avLst>
            <a:gd name="adj" fmla="val 10000"/>
          </a:avLst>
        </a:prstGeom>
        <a:solidFill>
          <a:srgbClr val="2683C6">
            <a:hueOff val="-661686"/>
            <a:satOff val="746"/>
            <a:lumOff val="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Action</a:t>
          </a:r>
        </a:p>
      </dsp:txBody>
      <dsp:txXfrm>
        <a:off x="3559032" y="119425"/>
        <a:ext cx="2416705" cy="1414809"/>
      </dsp:txXfrm>
    </dsp:sp>
    <dsp:sp modelId="{306D8777-2D13-4219-8132-A2EE853A405E}">
      <dsp:nvSpPr>
        <dsp:cNvPr id="0" name=""/>
        <dsp:cNvSpPr/>
      </dsp:nvSpPr>
      <dsp:spPr>
        <a:xfrm>
          <a:off x="6270228" y="516242"/>
          <a:ext cx="531004" cy="621175"/>
        </a:xfrm>
        <a:prstGeom prst="rightArrow">
          <a:avLst>
            <a:gd name="adj1" fmla="val 60000"/>
            <a:gd name="adj2" fmla="val 50000"/>
          </a:avLst>
        </a:prstGeom>
        <a:solidFill>
          <a:srgbClr val="2683C6">
            <a:hueOff val="-1323373"/>
            <a:satOff val="1492"/>
            <a:lumOff val="353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270228" y="640477"/>
        <a:ext cx="371703" cy="372705"/>
      </dsp:txXfrm>
    </dsp:sp>
    <dsp:sp modelId="{D9E0D42F-484F-4773-AF05-57A7CF7A091B}">
      <dsp:nvSpPr>
        <dsp:cNvPr id="0" name=""/>
        <dsp:cNvSpPr/>
      </dsp:nvSpPr>
      <dsp:spPr>
        <a:xfrm>
          <a:off x="7021650" y="75408"/>
          <a:ext cx="2504739" cy="1502843"/>
        </a:xfrm>
        <a:prstGeom prst="roundRect">
          <a:avLst>
            <a:gd name="adj" fmla="val 10000"/>
          </a:avLst>
        </a:prstGeom>
        <a:solidFill>
          <a:srgbClr val="2683C6">
            <a:hueOff val="-1323373"/>
            <a:satOff val="1492"/>
            <a:lumOff val="353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Results</a:t>
          </a:r>
        </a:p>
      </dsp:txBody>
      <dsp:txXfrm>
        <a:off x="7065667" y="119425"/>
        <a:ext cx="2416705" cy="1414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843B-5776-4D9B-A2B5-B02DE72C5975}" type="datetimeFigureOut">
              <a:rPr lang="en-AU" smtClean="0"/>
              <a:t>1/12/2022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9A229-EEC5-4F2C-B164-32F5B636F9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73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9A229-EEC5-4F2C-B164-32F5B636F99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155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AU" dirty="0"/>
              <a:t>You may be familiar with Integral model by Wilber</a:t>
            </a:r>
          </a:p>
          <a:p>
            <a:pPr marL="228600" indent="-228600">
              <a:buAutoNum type="arabicPeriod"/>
            </a:pPr>
            <a:r>
              <a:rPr lang="en-AU" dirty="0"/>
              <a:t>That is, our beliefs/views at the </a:t>
            </a:r>
            <a:r>
              <a:rPr lang="en-AU" dirty="0" err="1"/>
              <a:t>indiv</a:t>
            </a:r>
            <a:r>
              <a:rPr lang="en-AU" dirty="0"/>
              <a:t> or group </a:t>
            </a:r>
            <a:r>
              <a:rPr lang="en-AU" dirty="0" err="1"/>
              <a:t>lvl</a:t>
            </a:r>
            <a:r>
              <a:rPr lang="en-AU" dirty="0"/>
              <a:t>, influence what we do/create, which impacts our results. </a:t>
            </a:r>
          </a:p>
          <a:p>
            <a:pPr marL="228600" indent="-228600">
              <a:buAutoNum type="arabicPeriod"/>
            </a:pPr>
            <a:r>
              <a:rPr lang="en-AU" dirty="0"/>
              <a:t>This is useful within a safety perspective as it relates directly with personal and process safety.</a:t>
            </a:r>
          </a:p>
          <a:p>
            <a:pPr marL="228600" indent="-228600">
              <a:buAutoNum type="arabicPeriod"/>
            </a:pPr>
            <a:r>
              <a:rPr lang="en-AU" dirty="0"/>
              <a:t>Through exp we see many orgs focus particularly on process/visible safety, however, we’re learning that it is the integration of these two that lead to safer outcomes</a:t>
            </a:r>
          </a:p>
          <a:p>
            <a:pPr marL="228600" indent="-228600">
              <a:buAutoNum type="arabicPeriod"/>
            </a:pPr>
            <a:r>
              <a:rPr lang="en-AU" dirty="0"/>
              <a:t>Thus, the Integral model shows how integrated these two factors are and how they impact safety outcomes. </a:t>
            </a:r>
          </a:p>
          <a:p>
            <a:pPr marL="228600" indent="-228600">
              <a:buAutoNum type="arabicPeriod"/>
            </a:pPr>
            <a:endParaRPr lang="en-AU" dirty="0"/>
          </a:p>
          <a:p>
            <a:pPr marL="228600" indent="-228600">
              <a:buAutoNum type="arabicPeriod"/>
            </a:pPr>
            <a:endParaRPr lang="en-AU" dirty="0"/>
          </a:p>
          <a:p>
            <a:pPr marL="228600" indent="-228600">
              <a:buAutoNum type="arabicPeriod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4226F-DCA7-4512-836A-E6C57E241B4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74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4226F-DCA7-4512-836A-E6C57E241B4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75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4226F-DCA7-4512-836A-E6C57E241B4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37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 the ISA 360 and IASC experience, our participants will deepen their relationship with self, team, organisation, safety, industry, etc, etc, etc. </a:t>
            </a:r>
            <a:endParaRPr kumimoji="0" lang="en-AU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work you do with participants is intended to improve their relationships so they can have a profound impact on personal and professional performance and outcomes.</a:t>
            </a:r>
            <a:endParaRPr kumimoji="0" lang="en-A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4226F-DCA7-4512-836A-E6C57E241B4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86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Jess</a:t>
            </a:r>
          </a:p>
          <a:p>
            <a:pPr marL="228600" indent="-228600">
              <a:buAutoNum type="arabicPeriod"/>
            </a:pPr>
            <a:r>
              <a:rPr lang="en-AU" dirty="0"/>
              <a:t>You may be familiar with Integral model by Wilber</a:t>
            </a:r>
          </a:p>
          <a:p>
            <a:pPr marL="228600" indent="-228600">
              <a:buAutoNum type="arabicPeriod"/>
            </a:pPr>
            <a:r>
              <a:rPr lang="en-AU" dirty="0"/>
              <a:t>That is, our beliefs/views at the </a:t>
            </a:r>
            <a:r>
              <a:rPr lang="en-AU" dirty="0" err="1"/>
              <a:t>indiv</a:t>
            </a:r>
            <a:r>
              <a:rPr lang="en-AU" dirty="0"/>
              <a:t> or group </a:t>
            </a:r>
            <a:r>
              <a:rPr lang="en-AU" dirty="0" err="1"/>
              <a:t>lvl</a:t>
            </a:r>
            <a:r>
              <a:rPr lang="en-AU" dirty="0"/>
              <a:t>, influence what we do/create, which impacts our results. </a:t>
            </a:r>
          </a:p>
          <a:p>
            <a:pPr marL="228600" indent="-228600">
              <a:buAutoNum type="arabicPeriod"/>
            </a:pPr>
            <a:r>
              <a:rPr lang="en-AU" dirty="0"/>
              <a:t>This is useful within a safety perspective as it relates directly with personal and process safety.</a:t>
            </a:r>
          </a:p>
          <a:p>
            <a:pPr marL="228600" indent="-228600">
              <a:buAutoNum type="arabicPeriod"/>
            </a:pPr>
            <a:r>
              <a:rPr lang="en-AU" dirty="0"/>
              <a:t>Through exp we see many orgs focus particularly on process/visible safety, however, we’re learning that it is the integration of these two that lead to safer outcomes</a:t>
            </a:r>
          </a:p>
          <a:p>
            <a:pPr marL="228600" indent="-228600">
              <a:buAutoNum type="arabicPeriod"/>
            </a:pPr>
            <a:r>
              <a:rPr lang="en-AU" dirty="0"/>
              <a:t>Thus, the Integral model shows how integrated these two factors are and how they impact safety outcomes. </a:t>
            </a:r>
          </a:p>
          <a:p>
            <a:pPr marL="228600" indent="-228600">
              <a:buAutoNum type="arabicPeriod"/>
            </a:pPr>
            <a:endParaRPr lang="en-AU" dirty="0"/>
          </a:p>
          <a:p>
            <a:pPr marL="228600" indent="-228600">
              <a:buAutoNum type="arabicPeriod"/>
            </a:pPr>
            <a:endParaRPr lang="en-AU" dirty="0"/>
          </a:p>
          <a:p>
            <a:pPr marL="228600" indent="-228600">
              <a:buAutoNum type="arabicPeriod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14226F-DCA7-4512-836A-E6C57E241B4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0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B24E-943E-394D-913A-CFC76CD58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F9DD4-3253-D140-BDD1-2D6E460E6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01C16-93A4-5542-A0AC-F5AC64B0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61AC-3226-D948-A68F-AACC5C6E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33B74-8D74-BD49-844D-C90F67CF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B742-841D-2E43-BBC5-5614C428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CF571-3D7A-5145-8290-74EEEAC01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72EF5-52DF-D347-9108-A5242563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60AD-846C-0340-A7C7-48B4A1BC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8838-EDF6-0240-8C8D-78BDBD85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E410A-08A1-0B45-AA3E-AC4B21BD7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F9077-7402-FB4D-9563-162D857BD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8D000-8E31-9A4B-82FF-749B7EBCF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1C49-EEA1-B94D-A27C-393886AF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7AEFC-46C1-6845-AA18-6CFF0312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animal, plastic, sitting&#10;&#10;Description automatically generated">
            <a:extLst>
              <a:ext uri="{FF2B5EF4-FFF2-40B4-BE49-F238E27FC236}">
                <a16:creationId xmlns:a16="http://schemas.microsoft.com/office/drawing/2014/main" id="{FCA6FF50-DF18-4F60-B145-61BD9E300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30415" r="12348" b="15205"/>
          <a:stretch/>
        </p:blipFill>
        <p:spPr>
          <a:xfrm>
            <a:off x="-1" y="-17880"/>
            <a:ext cx="12192001" cy="421917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2EDADC1-5324-4E08-AF03-1A2222140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6" t="2425"/>
          <a:stretch/>
        </p:blipFill>
        <p:spPr>
          <a:xfrm>
            <a:off x="0" y="0"/>
            <a:ext cx="3521676" cy="4790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021840-6A13-46DC-8172-1E984E302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88" t="9664" r="488" b="50000"/>
          <a:stretch/>
        </p:blipFill>
        <p:spPr>
          <a:xfrm>
            <a:off x="0" y="6734432"/>
            <a:ext cx="12192000" cy="123568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F2B62B6-25F0-4E7B-8A92-F6BB1FD094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1663" y="5032897"/>
            <a:ext cx="2870385" cy="13380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A4F9DD4-3253-D140-BDD1-2D6E460E6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677" y="6267392"/>
            <a:ext cx="4462196" cy="46704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7B24E-943E-394D-913A-CFC76CD58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4258166"/>
            <a:ext cx="9144000" cy="2112805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0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4825B0-B284-4388-ABDE-CAEB047E0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3B676A1-24E3-4906-B896-4D40F30D01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EC6A21B1-4095-4337-B7FD-4BB9E04A1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8F126-6A78-C845-98B6-9513A41B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16" y="312226"/>
            <a:ext cx="10515600" cy="1325563"/>
          </a:xfrm>
        </p:spPr>
        <p:txBody>
          <a:bodyPr/>
          <a:lstStyle>
            <a:lvl1pPr>
              <a:defRPr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E54BB-2CFC-3744-A648-2F7769760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16" y="1825625"/>
            <a:ext cx="10799984" cy="4351338"/>
          </a:xfr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61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B576-B3EA-DF42-B3A2-0FAF5390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6DEB-CC12-4749-A99F-06BCA1DCB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Roboto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BFA2-592D-C04A-BA19-3AFB8B9E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22395-9117-D544-B848-3CB09E7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807C-8087-6442-8591-F92E6932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36C92-D469-49AE-8FB9-7C238F581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598031C-E353-4D5D-B7F7-092F88A97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6EA6DB8-5C25-41FA-89AD-558712FF8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4FAA-9B58-3548-B65A-9BF5F9FC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D785-A529-EB47-8243-D4C5C3B1B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1666B-6594-0A4F-B1AC-A3BBE6D90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CA33C-D7D3-624F-AAC8-9938BDFE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9CEF-5B14-FA4A-99E3-F34C6CCF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6BFD2-2C69-8B43-AB34-B78C3801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931BC-2E85-4391-9AE5-3EC187092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9C470CB-59E6-4D01-B331-389BF3487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73F4CA3-C2D8-4C46-BE73-F2C546220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3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2C04-2795-B740-AD1A-D365607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82F70-F6CC-FF43-A0EA-06A5BB7B3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A348C-07AE-9345-A231-7521915FC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DDA14-DF02-AB4A-84C0-B493AE5DA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6F3B6-8FB0-6049-A06F-C094DE901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289CF-C7C4-C54A-8F30-90EF8F73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40231-ED97-E145-8DAC-F38DCFCE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FA08E-CC77-9445-9344-A9F782C9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32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029A-4EFD-4D40-808A-858B461B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F8959-1B04-3F4B-9C97-B6216F9F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12971-9FF2-494E-BBA4-520B9601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8EEFE-88B4-9346-BAEA-1D0C27F1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80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6805D-1E40-4742-BDC0-C11697CC3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233D9-A654-4AF3-BD91-55CC0D6DF74A}"/>
              </a:ext>
            </a:extLst>
          </p:cNvPr>
          <p:cNvSpPr/>
          <p:nvPr userDrawn="1"/>
        </p:nvSpPr>
        <p:spPr>
          <a:xfrm>
            <a:off x="0" y="123567"/>
            <a:ext cx="12192000" cy="6734433"/>
          </a:xfrm>
          <a:prstGeom prst="rect">
            <a:avLst/>
          </a:prstGeom>
          <a:solidFill>
            <a:srgbClr val="1257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510012D-5693-4AD1-AD46-93577C621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6" t="2425" b="19067"/>
          <a:stretch/>
        </p:blipFill>
        <p:spPr>
          <a:xfrm>
            <a:off x="0" y="1421027"/>
            <a:ext cx="4967416" cy="54369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24FB54-6881-465A-A706-95FDEA132E48}"/>
              </a:ext>
            </a:extLst>
          </p:cNvPr>
          <p:cNvSpPr txBox="1"/>
          <p:nvPr userDrawn="1"/>
        </p:nvSpPr>
        <p:spPr>
          <a:xfrm>
            <a:off x="7224586" y="2585241"/>
            <a:ext cx="45596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Head Office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10B, 151 – 153 Herdsman Parade,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Wembley, Perth 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Western Australia 6014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+61 8 9287 1041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info@datadrivesinsight.com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b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AU" dirty="0"/>
              <a:t> 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4C40-55F3-42E2-9F34-7A6EA20410D8}"/>
              </a:ext>
            </a:extLst>
          </p:cNvPr>
          <p:cNvSpPr txBox="1"/>
          <p:nvPr userDrawn="1"/>
        </p:nvSpPr>
        <p:spPr>
          <a:xfrm>
            <a:off x="6277234" y="5432174"/>
            <a:ext cx="550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000" b="1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Creating thriving organisations</a:t>
            </a:r>
            <a:endParaRPr lang="en-AU" sz="3000" dirty="0">
              <a:solidFill>
                <a:srgbClr val="2E91C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16" name="Picture 1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0536CF9-46C4-48D3-8916-17000975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41709" y="697905"/>
            <a:ext cx="2442520" cy="11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77B1-3C73-F84C-962A-7FD2BA06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AEF4-E101-5441-9EA1-983D87B09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75BC6-CC08-D644-A724-B2B2B5D44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E6A61-8CB5-8341-9A04-1E08DEB5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D3CA3-1DFA-F642-9C73-0CA61C11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3FF20-0BFA-1C4E-A2D2-0BE1C7C8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F126-6A78-C845-98B6-9513A41B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E54BB-2CFC-3744-A648-2F7769760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7C780-3D45-8048-885E-D37568DD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0F0FE-EADE-5641-953C-F1FB1AD01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9B0CC-5C2B-DC4D-88D4-B08F7142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2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FD1E-B3C6-EE4D-9048-1CD79AF1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C530E-E837-7440-9EE9-ABE16CDA0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AEFFE-7721-C14C-9327-4D50CE31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33660-3CD0-A64B-B1FF-EBED1555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6196C-B504-224D-9EA4-AA74170F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A74B3-1F09-E747-8EAC-BC58C115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47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B742-841D-2E43-BBC5-5614C428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CF571-3D7A-5145-8290-74EEEAC01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72EF5-52DF-D347-9108-A5242563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60AD-846C-0340-A7C7-48B4A1BC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8838-EDF6-0240-8C8D-78BDBD85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29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E410A-08A1-0B45-AA3E-AC4B21BD7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F9077-7402-FB4D-9563-162D857BD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8D000-8E31-9A4B-82FF-749B7EBCF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1C49-EEA1-B94D-A27C-393886AF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7AEFC-46C1-6845-AA18-6CFF0312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B576-B3EA-DF42-B3A2-0FAF5390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6DEB-CC12-4749-A99F-06BCA1DCB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BFA2-592D-C04A-BA19-3AFB8B9E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22395-9117-D544-B848-3CB09E7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807C-8087-6442-8591-F92E6932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1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4FAA-9B58-3548-B65A-9BF5F9FC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D785-A529-EB47-8243-D4C5C3B1B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1666B-6594-0A4F-B1AC-A3BBE6D90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CA33C-D7D3-624F-AAC8-9938BDFE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9CEF-5B14-FA4A-99E3-F34C6CCF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6BFD2-2C69-8B43-AB34-B78C3801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2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2C04-2795-B740-AD1A-D365607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82F70-F6CC-FF43-A0EA-06A5BB7B3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A348C-07AE-9345-A231-7521915FC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DDA14-DF02-AB4A-84C0-B493AE5DA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6F3B6-8FB0-6049-A06F-C094DE901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289CF-C7C4-C54A-8F30-90EF8F73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40231-ED97-E145-8DAC-F38DCFCE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FA08E-CC77-9445-9344-A9F782C9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029A-4EFD-4D40-808A-858B461B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F8959-1B04-3F4B-9C97-B6216F9F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12971-9FF2-494E-BBA4-520B9601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8EEFE-88B4-9346-BAEA-1D0C27F1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C7B10-7B77-6E40-B345-5120182E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4C107-4E82-D645-A890-C8568E04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1C235-CF15-6445-95CA-388954B7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5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77B1-3C73-F84C-962A-7FD2BA06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AEF4-E101-5441-9EA1-983D87B09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75BC6-CC08-D644-A724-B2B2B5D44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E6A61-8CB5-8341-9A04-1E08DEB5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D3CA3-1DFA-F642-9C73-0CA61C11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3FF20-0BFA-1C4E-A2D2-0BE1C7C8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FD1E-B3C6-EE4D-9048-1CD79AF1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C530E-E837-7440-9EE9-ABE16CDA0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AEFFE-7721-C14C-9327-4D50CE31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33660-3CD0-A64B-B1FF-EBED1555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6196C-B504-224D-9EA4-AA74170F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A74B3-1F09-E747-8EAC-BC58C115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8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C859-2B7A-D64E-8BEA-7A587C1E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1F18E-6F40-5240-AD36-2D2D507A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04D94-FFF9-2646-9E44-E3F4BC1C8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654E2-9782-8742-9122-6CA8350D3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48D-5F26-2145-8643-60E35B201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7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C859-2B7A-D64E-8BEA-7A587C1E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1F18E-6F40-5240-AD36-2D2D507A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04D94-FFF9-2646-9E44-E3F4BC1C8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2017-6E56-CA49-B066-C17C189B6DE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654E2-9782-8742-9122-6CA8350D3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48D-5F26-2145-8643-60E35B201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7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ater, animal, plastic, sitting&#10;&#10;Description automatically generated">
            <a:extLst>
              <a:ext uri="{FF2B5EF4-FFF2-40B4-BE49-F238E27FC236}">
                <a16:creationId xmlns:a16="http://schemas.microsoft.com/office/drawing/2014/main" id="{57B18A47-4CEE-2245-80D5-2AA386D26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0415" r="12348" b="15205"/>
          <a:stretch/>
        </p:blipFill>
        <p:spPr>
          <a:xfrm>
            <a:off x="-1" y="-17880"/>
            <a:ext cx="12192001" cy="421917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D764302-7780-EE49-8EE5-2A00663C8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6" t="2425"/>
          <a:stretch/>
        </p:blipFill>
        <p:spPr>
          <a:xfrm>
            <a:off x="0" y="0"/>
            <a:ext cx="3521676" cy="4790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9080AB-4BEF-DC40-AD72-5831AA57D343}"/>
              </a:ext>
            </a:extLst>
          </p:cNvPr>
          <p:cNvSpPr txBox="1"/>
          <p:nvPr/>
        </p:nvSpPr>
        <p:spPr>
          <a:xfrm>
            <a:off x="580591" y="4811812"/>
            <a:ext cx="8546370" cy="1338073"/>
          </a:xfrm>
          <a:prstGeom prst="rect">
            <a:avLst/>
          </a:prstGeom>
          <a:noFill/>
        </p:spPr>
        <p:txBody>
          <a:bodyPr wrap="square" rIns="72000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3600" b="1" kern="200" spc="-150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Frameworks for working with the DDI Tools: ISA360 &amp; IASC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CA094B-4190-314A-86D9-1FD711866538}"/>
              </a:ext>
            </a:extLst>
          </p:cNvPr>
          <p:cNvSpPr txBox="1"/>
          <p:nvPr/>
        </p:nvSpPr>
        <p:spPr>
          <a:xfrm>
            <a:off x="630016" y="614988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Information for Accredited Practitioners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EE901C-A75A-C94C-8599-9CCA131A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" t="9664" r="488" b="50000"/>
          <a:stretch/>
        </p:blipFill>
        <p:spPr>
          <a:xfrm>
            <a:off x="0" y="6734432"/>
            <a:ext cx="12192000" cy="123568"/>
          </a:xfrm>
          <a:prstGeom prst="rect">
            <a:avLst/>
          </a:prstGeom>
        </p:spPr>
      </p:pic>
      <p:pic>
        <p:nvPicPr>
          <p:cNvPr id="19" name="Picture 1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16B1DE0-F90F-184B-8DE2-87902435B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663" y="5032897"/>
            <a:ext cx="2870385" cy="13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9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4B26-BDD7-4DC8-A37D-FC89B208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6F48A-A99D-4788-B131-A7B5392C0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921" y="1569560"/>
            <a:ext cx="767545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AU" sz="2400" b="1" dirty="0">
                <a:solidFill>
                  <a:srgbClr val="0070C0"/>
                </a:solidFill>
              </a:rPr>
              <a:t>Integral  Model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sz="2400" b="1" dirty="0">
                <a:solidFill>
                  <a:srgbClr val="0070C0"/>
                </a:solidFill>
                <a:latin typeface="Roboto-Light"/>
              </a:rPr>
              <a:t>View-Action-Result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sz="2400" b="1" dirty="0">
                <a:solidFill>
                  <a:srgbClr val="0070C0"/>
                </a:solidFill>
                <a:latin typeface="Roboto-Light"/>
              </a:rPr>
              <a:t>Performance = Potential – Interference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sz="2400" b="1" dirty="0">
                <a:solidFill>
                  <a:srgbClr val="0070C0"/>
                </a:solidFill>
                <a:latin typeface="Roboto-Light"/>
              </a:rPr>
              <a:t>Relationship Triangle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sz="2400" b="1" dirty="0">
                <a:solidFill>
                  <a:srgbClr val="0070C0"/>
                </a:solidFill>
                <a:latin typeface="Roboto-Light"/>
              </a:rPr>
              <a:t>Transformation</a:t>
            </a:r>
            <a:endParaRPr lang="en-US" sz="1800" dirty="0">
              <a:solidFill>
                <a:srgbClr val="0070C0"/>
              </a:solidFill>
              <a:latin typeface="Roboto-Ligh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F0EDB7-4AA4-49B7-9211-FF0C5F0AEA95}"/>
              </a:ext>
            </a:extLst>
          </p:cNvPr>
          <p:cNvCxnSpPr/>
          <p:nvPr/>
        </p:nvCxnSpPr>
        <p:spPr>
          <a:xfrm>
            <a:off x="2441654" y="1480520"/>
            <a:ext cx="0" cy="4681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5E238A-F01F-4DD4-926E-1E2BE257DB47}"/>
              </a:ext>
            </a:extLst>
          </p:cNvPr>
          <p:cNvSpPr txBox="1"/>
          <p:nvPr/>
        </p:nvSpPr>
        <p:spPr>
          <a:xfrm>
            <a:off x="280735" y="1709435"/>
            <a:ext cx="2259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Frameworks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1160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4B26-BDD7-4DC8-A37D-FC89B208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710"/>
          </a:xfrm>
        </p:spPr>
        <p:txBody>
          <a:bodyPr/>
          <a:lstStyle/>
          <a:p>
            <a:pPr>
              <a:lnSpc>
                <a:spcPts val="5300"/>
              </a:lnSpc>
            </a:pPr>
            <a:r>
              <a:rPr lang="en-AU" sz="4400" b="1" kern="200" spc="-150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Integral Model</a:t>
            </a:r>
            <a:endParaRPr lang="en-AU" sz="4400" kern="200" spc="-150" dirty="0">
              <a:solidFill>
                <a:srgbClr val="1E7BB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C63CC1-21CA-4732-865D-4C0AE6639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57" y="1383365"/>
            <a:ext cx="10799984" cy="474849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AU" sz="2800" b="1" i="0" u="none" strike="noStrike" dirty="0">
                <a:solidFill>
                  <a:srgbClr val="F29232"/>
                </a:solidFill>
                <a:effectLst/>
                <a:latin typeface="Calibri" panose="020F0502020204030204" pitchFamily="34" charset="0"/>
              </a:rPr>
              <a:t>Integral Model (Wilber) - Culture and leadership are levers for change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US" sz="2800" b="1" dirty="0">
                <a:solidFill>
                  <a:srgbClr val="F29232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rtl="0" fontAlgn="base">
              <a:buNone/>
            </a:pPr>
            <a:endParaRPr lang="en-US" sz="2800" b="1" dirty="0">
              <a:solidFill>
                <a:srgbClr val="F2923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AU" sz="18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5F7818C-49FC-40A9-BEE2-5CE4A9EFD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768551"/>
              </p:ext>
            </p:extLst>
          </p:nvPr>
        </p:nvGraphicFramePr>
        <p:xfrm>
          <a:off x="838200" y="4403955"/>
          <a:ext cx="6220317" cy="225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439">
                  <a:extLst>
                    <a:ext uri="{9D8B030D-6E8A-4147-A177-3AD203B41FA5}">
                      <a16:colId xmlns:a16="http://schemas.microsoft.com/office/drawing/2014/main" val="871791440"/>
                    </a:ext>
                  </a:extLst>
                </a:gridCol>
                <a:gridCol w="2073439">
                  <a:extLst>
                    <a:ext uri="{9D8B030D-6E8A-4147-A177-3AD203B41FA5}">
                      <a16:colId xmlns:a16="http://schemas.microsoft.com/office/drawing/2014/main" val="797231209"/>
                    </a:ext>
                  </a:extLst>
                </a:gridCol>
                <a:gridCol w="2073439">
                  <a:extLst>
                    <a:ext uri="{9D8B030D-6E8A-4147-A177-3AD203B41FA5}">
                      <a16:colId xmlns:a16="http://schemas.microsoft.com/office/drawing/2014/main" val="253606855"/>
                    </a:ext>
                  </a:extLst>
                </a:gridCol>
              </a:tblGrid>
              <a:tr h="412730">
                <a:tc>
                  <a:txBody>
                    <a:bodyPr/>
                    <a:lstStyle/>
                    <a:p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/>
                        <a:t>Invisible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/>
                        <a:t>Visible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3752682"/>
                  </a:ext>
                </a:extLst>
              </a:tr>
              <a:tr h="712383">
                <a:tc>
                  <a:txBody>
                    <a:bodyPr/>
                    <a:lstStyle/>
                    <a:p>
                      <a:pPr algn="ctr"/>
                      <a:r>
                        <a:rPr lang="en-A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Individual</a:t>
                      </a:r>
                    </a:p>
                  </a:txBody>
                  <a:tcPr anchor="ctr">
                    <a:solidFill>
                      <a:srgbClr val="1E7B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chemeClr val="tx1"/>
                          </a:solidFill>
                        </a:rPr>
                        <a:t>Views and Beliefs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chemeClr val="tx1"/>
                          </a:solidFill>
                        </a:rPr>
                        <a:t>Behaviours &amp; </a:t>
                      </a:r>
                    </a:p>
                    <a:p>
                      <a:pPr algn="ctr"/>
                      <a:r>
                        <a:rPr lang="en-AU" sz="1600" b="1" dirty="0">
                          <a:solidFill>
                            <a:schemeClr val="tx1"/>
                          </a:solidFill>
                        </a:rPr>
                        <a:t>Actions</a:t>
                      </a:r>
                    </a:p>
                    <a:p>
                      <a:pPr algn="ctr"/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446580"/>
                  </a:ext>
                </a:extLst>
              </a:tr>
              <a:tr h="1017690">
                <a:tc>
                  <a:txBody>
                    <a:bodyPr/>
                    <a:lstStyle/>
                    <a:p>
                      <a:pPr algn="ctr"/>
                      <a:r>
                        <a:rPr lang="en-AU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</a:p>
                  </a:txBody>
                  <a:tcPr anchor="ctr">
                    <a:solidFill>
                      <a:srgbClr val="1E7B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chemeClr val="tx1"/>
                          </a:solidFill>
                        </a:rPr>
                        <a:t>Culture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chemeClr val="tx1"/>
                          </a:solidFill>
                        </a:rPr>
                        <a:t>Processes &amp;</a:t>
                      </a:r>
                    </a:p>
                    <a:p>
                      <a:pPr algn="ctr"/>
                      <a:r>
                        <a:rPr lang="en-AU" sz="1600" b="1" dirty="0">
                          <a:solidFill>
                            <a:schemeClr val="tx1"/>
                          </a:solidFill>
                        </a:rPr>
                        <a:t>Systems</a:t>
                      </a:r>
                    </a:p>
                    <a:p>
                      <a:pPr algn="ctr"/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342000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6803999D-7974-45A6-9E7F-54C88FDFB042}"/>
              </a:ext>
            </a:extLst>
          </p:cNvPr>
          <p:cNvGrpSpPr/>
          <p:nvPr/>
        </p:nvGrpSpPr>
        <p:grpSpPr>
          <a:xfrm>
            <a:off x="7650290" y="3011535"/>
            <a:ext cx="2945992" cy="1386961"/>
            <a:chOff x="7650290" y="3011535"/>
            <a:chExt cx="2945992" cy="1386961"/>
          </a:xfrm>
        </p:grpSpPr>
        <p:sp>
          <p:nvSpPr>
            <p:cNvPr id="6" name="Equals 5">
              <a:extLst>
                <a:ext uri="{FF2B5EF4-FFF2-40B4-BE49-F238E27FC236}">
                  <a16:creationId xmlns:a16="http://schemas.microsoft.com/office/drawing/2014/main" id="{E04C6496-9DBF-416D-A392-510B59C6C702}"/>
                </a:ext>
              </a:extLst>
            </p:cNvPr>
            <p:cNvSpPr/>
            <p:nvPr/>
          </p:nvSpPr>
          <p:spPr>
            <a:xfrm>
              <a:off x="7650290" y="3011535"/>
              <a:ext cx="806490" cy="834930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4EB88F-183C-4F67-8904-24524E7CA452}"/>
                </a:ext>
              </a:extLst>
            </p:cNvPr>
            <p:cNvSpPr txBox="1"/>
            <p:nvPr/>
          </p:nvSpPr>
          <p:spPr>
            <a:xfrm>
              <a:off x="8456780" y="3075057"/>
              <a:ext cx="2139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4000" b="1" dirty="0">
                  <a:solidFill>
                    <a:srgbClr val="0070C0"/>
                  </a:solidFill>
                </a:rPr>
                <a:t>Results</a:t>
              </a:r>
            </a:p>
            <a:p>
              <a:r>
                <a:rPr lang="en-AU" sz="2000" b="1" i="1" dirty="0">
                  <a:solidFill>
                    <a:srgbClr val="0070C0"/>
                  </a:solidFill>
                </a:rPr>
                <a:t>Incl safety performance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251A88D-EFA9-423D-AD9E-EAA88AE996F6}"/>
              </a:ext>
            </a:extLst>
          </p:cNvPr>
          <p:cNvSpPr/>
          <p:nvPr/>
        </p:nvSpPr>
        <p:spPr>
          <a:xfrm>
            <a:off x="3284850" y="1892866"/>
            <a:ext cx="2090889" cy="3069356"/>
          </a:xfrm>
          <a:prstGeom prst="rect">
            <a:avLst/>
          </a:prstGeom>
          <a:solidFill>
            <a:schemeClr val="accent3">
              <a:alpha val="5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0070C0"/>
                </a:solidFill>
              </a:rPr>
              <a:t>Personal Safety</a:t>
            </a:r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829C46-6502-4591-91C5-4FB93DED0516}"/>
              </a:ext>
            </a:extLst>
          </p:cNvPr>
          <p:cNvGrpSpPr/>
          <p:nvPr/>
        </p:nvGrpSpPr>
        <p:grpSpPr>
          <a:xfrm>
            <a:off x="4918539" y="1892866"/>
            <a:ext cx="2548089" cy="3069356"/>
            <a:chOff x="4918539" y="1892866"/>
            <a:chExt cx="2548089" cy="306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193EC3-0EF7-4648-9623-E0C221C56C56}"/>
                </a:ext>
              </a:extLst>
            </p:cNvPr>
            <p:cNvSpPr/>
            <p:nvPr/>
          </p:nvSpPr>
          <p:spPr>
            <a:xfrm>
              <a:off x="5375739" y="1892866"/>
              <a:ext cx="2090889" cy="30693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b="1" dirty="0">
                  <a:solidFill>
                    <a:srgbClr val="0070C0"/>
                  </a:solidFill>
                </a:rPr>
                <a:t>Process Safety</a:t>
              </a:r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  <a:p>
              <a:pPr algn="ctr"/>
              <a:endParaRPr lang="en-AU" dirty="0"/>
            </a:p>
          </p:txBody>
        </p:sp>
        <p:sp>
          <p:nvSpPr>
            <p:cNvPr id="9" name="Plus Sign 8">
              <a:extLst>
                <a:ext uri="{FF2B5EF4-FFF2-40B4-BE49-F238E27FC236}">
                  <a16:creationId xmlns:a16="http://schemas.microsoft.com/office/drawing/2014/main" id="{215BC7B8-E671-4623-B89D-AC47F73D9355}"/>
                </a:ext>
              </a:extLst>
            </p:cNvPr>
            <p:cNvSpPr/>
            <p:nvPr/>
          </p:nvSpPr>
          <p:spPr>
            <a:xfrm>
              <a:off x="4918539" y="3140508"/>
              <a:ext cx="914400" cy="914400"/>
            </a:xfrm>
            <a:prstGeom prst="mathPlus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1451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4B26-BDD7-4DC8-A37D-FC89B208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710"/>
          </a:xfrm>
        </p:spPr>
        <p:txBody>
          <a:bodyPr/>
          <a:lstStyle/>
          <a:p>
            <a:pPr>
              <a:lnSpc>
                <a:spcPts val="5300"/>
              </a:lnSpc>
            </a:pPr>
            <a:r>
              <a:rPr lang="en-AU" sz="4400" b="1" kern="200" spc="-150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View – Action - Result</a:t>
            </a:r>
            <a:endParaRPr lang="en-AU" sz="4400" kern="200" spc="-150" dirty="0">
              <a:solidFill>
                <a:srgbClr val="1E7BB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98006078-BF58-4BB3-84D3-7D6DFF50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631" y="1547446"/>
            <a:ext cx="2836984" cy="298069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AU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AU" sz="2000" dirty="0"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AU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Views and beliefs 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291D7D98-87F4-4213-86AB-A8F7B926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677" y="1547445"/>
            <a:ext cx="2641600" cy="304018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>
              <a:defRPr sz="200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AU" dirty="0"/>
              <a:t> 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 </a:t>
            </a:r>
          </a:p>
          <a:p>
            <a:r>
              <a:rPr lang="en-AU" dirty="0"/>
              <a:t> </a:t>
            </a:r>
          </a:p>
          <a:p>
            <a:r>
              <a:rPr lang="en-AU" dirty="0"/>
              <a:t>Technical knowledge and management techniques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C1EB4DCE-1964-4FF7-9A0E-A097158D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339" y="1547444"/>
            <a:ext cx="2665046" cy="304018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AU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AU" sz="2000" dirty="0"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Your leadership effectiveness &amp; impact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97615F08-A8CA-4A84-967F-A9C8EA307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867343"/>
              </p:ext>
            </p:extLst>
          </p:nvPr>
        </p:nvGraphicFramePr>
        <p:xfrm>
          <a:off x="1266093" y="1670930"/>
          <a:ext cx="9534770" cy="1653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306FBDB-D638-4791-A887-8C2F2B957168}"/>
              </a:ext>
            </a:extLst>
          </p:cNvPr>
          <p:cNvSpPr txBox="1"/>
          <p:nvPr/>
        </p:nvSpPr>
        <p:spPr>
          <a:xfrm>
            <a:off x="838200" y="5195326"/>
            <a:ext cx="10251831" cy="77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sz="20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use this model in individual and group debriefs, and provide reflective space in the Self Development Guide to enable participants to use the model themselves.</a:t>
            </a:r>
            <a:endParaRPr lang="en-AU" sz="20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6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4B26-BDD7-4DC8-A37D-FC89B208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726"/>
            <a:ext cx="10515600" cy="975710"/>
          </a:xfrm>
        </p:spPr>
        <p:txBody>
          <a:bodyPr/>
          <a:lstStyle/>
          <a:p>
            <a:pPr>
              <a:lnSpc>
                <a:spcPts val="5300"/>
              </a:lnSpc>
            </a:pPr>
            <a:r>
              <a:rPr lang="en-AU" sz="4400" b="1" kern="200" spc="-150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 = Potential - Interference</a:t>
            </a:r>
            <a:endParaRPr lang="en-AU" sz="4400" kern="200" spc="-150" dirty="0">
              <a:solidFill>
                <a:srgbClr val="1E7BB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52186-A3D0-4859-A36A-D689967A91F2}"/>
              </a:ext>
            </a:extLst>
          </p:cNvPr>
          <p:cNvSpPr txBox="1"/>
          <p:nvPr/>
        </p:nvSpPr>
        <p:spPr>
          <a:xfrm>
            <a:off x="838200" y="5195326"/>
            <a:ext cx="10251831" cy="4219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sz="2000" dirty="0">
                <a:latin typeface="Roboto"/>
                <a:ea typeface="Times New Roman" panose="02020603050405020304" pitchFamily="18" charset="0"/>
                <a:cs typeface="Times New Roman"/>
              </a:rPr>
              <a:t>Tim Gallwey</a:t>
            </a:r>
            <a:r>
              <a:rPr lang="en-GB" sz="2000" dirty="0">
                <a:effectLst/>
                <a:latin typeface="Roboto"/>
                <a:ea typeface="Times New Roman" panose="02020603050405020304" pitchFamily="18" charset="0"/>
                <a:cs typeface="Times New Roman"/>
              </a:rPr>
              <a:t> – Inner game of tennis</a:t>
            </a:r>
            <a:endParaRPr lang="en-AU" sz="2000" dirty="0">
              <a:effectLst/>
              <a:latin typeface="Roboto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694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4B26-BDD7-4DC8-A37D-FC89B208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710"/>
          </a:xfrm>
        </p:spPr>
        <p:txBody>
          <a:bodyPr/>
          <a:lstStyle/>
          <a:p>
            <a:pPr>
              <a:lnSpc>
                <a:spcPts val="5300"/>
              </a:lnSpc>
            </a:pPr>
            <a:r>
              <a:rPr lang="en-AU" sz="4400" b="1" kern="200" spc="-150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Relationship Triangle</a:t>
            </a:r>
            <a:endParaRPr lang="en-AU" sz="4400" kern="200" spc="-150" dirty="0">
              <a:solidFill>
                <a:srgbClr val="1E7BB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2D39C7A-CBF8-4049-B785-9071BED1F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45853"/>
            <a:ext cx="106523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This basic principle of; </a:t>
            </a:r>
            <a:r>
              <a:rPr kumimoji="0" lang="en-AU" altLang="en-US" sz="2000" b="1" i="0" u="none" strike="noStrike" cap="none" normalizeH="0" baseline="0" dirty="0">
                <a:ln>
                  <a:noFill/>
                </a:ln>
                <a:solidFill>
                  <a:srgbClr val="F2923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AU" altLang="en-US" sz="2000" b="1" i="1" u="none" strike="noStrike" cap="none" normalizeH="0" baseline="0" dirty="0">
                <a:ln>
                  <a:noFill/>
                </a:ln>
                <a:solidFill>
                  <a:srgbClr val="F2923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 the quality of relationships increase, so does the performance</a:t>
            </a:r>
            <a:r>
              <a:rPr kumimoji="0" lang="en-AU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kumimoji="0" lang="en-AU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the power behind the DDI assessments and coaching experience.</a:t>
            </a:r>
            <a:endParaRPr kumimoji="0" lang="en-AU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4">
            <a:extLst>
              <a:ext uri="{FF2B5EF4-FFF2-40B4-BE49-F238E27FC236}">
                <a16:creationId xmlns:a16="http://schemas.microsoft.com/office/drawing/2014/main" id="{D55C7EE0-9ABD-431A-9F37-820AAD9B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90" y="1914855"/>
            <a:ext cx="4091947" cy="41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7E63819-B1A1-4810-8141-82EC398C9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41410"/>
            <a:ext cx="70866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better we know someone, the better we work with them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 explains why a sporting team made up of talented individuals who haven’t played together before will always be beaten by a team that is less talented individually but have trained and played together for a long time.</a:t>
            </a:r>
            <a:endParaRPr kumimoji="0" lang="en-AU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 is also true in the workplace.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 is </a:t>
            </a:r>
            <a:r>
              <a:rPr kumimoji="0" lang="en-AU" altLang="en-US" sz="2000" b="1" i="0" u="none" strike="noStrike" cap="none" normalizeH="0" baseline="0" dirty="0">
                <a:ln>
                  <a:noFill/>
                </a:ln>
                <a:solidFill>
                  <a:srgbClr val="F2923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also true about any person, object, concept and experience;</a:t>
            </a:r>
            <a:r>
              <a:rPr kumimoji="0" lang="en-AU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the better your relationship with it, the greater the performance. </a:t>
            </a:r>
          </a:p>
        </p:txBody>
      </p:sp>
    </p:spTree>
    <p:extLst>
      <p:ext uri="{BB962C8B-B14F-4D97-AF65-F5344CB8AC3E}">
        <p14:creationId xmlns:p14="http://schemas.microsoft.com/office/powerpoint/2010/main" val="409975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4B26-BDD7-4DC8-A37D-FC89B208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710"/>
          </a:xfrm>
        </p:spPr>
        <p:txBody>
          <a:bodyPr/>
          <a:lstStyle/>
          <a:p>
            <a:pPr>
              <a:lnSpc>
                <a:spcPts val="5300"/>
              </a:lnSpc>
            </a:pPr>
            <a:r>
              <a:rPr lang="en-AU" sz="4400" b="1" kern="200" spc="-150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Transformation</a:t>
            </a:r>
            <a:endParaRPr lang="en-AU" sz="4400" kern="200" spc="-150" dirty="0">
              <a:solidFill>
                <a:srgbClr val="1E7BB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AA17A9-F569-4FDD-AFCD-18AD24630BD5}"/>
              </a:ext>
            </a:extLst>
          </p:cNvPr>
          <p:cNvGrpSpPr/>
          <p:nvPr/>
        </p:nvGrpSpPr>
        <p:grpSpPr>
          <a:xfrm>
            <a:off x="838200" y="1889550"/>
            <a:ext cx="2379125" cy="3606596"/>
            <a:chOff x="0" y="0"/>
            <a:chExt cx="1181100" cy="17811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6940643-0C30-494E-9D85-F5B193D3A0E0}"/>
                </a:ext>
              </a:extLst>
            </p:cNvPr>
            <p:cNvSpPr/>
            <p:nvPr/>
          </p:nvSpPr>
          <p:spPr>
            <a:xfrm>
              <a:off x="0" y="0"/>
              <a:ext cx="1181100" cy="371475"/>
            </a:xfrm>
            <a:prstGeom prst="roundRect">
              <a:avLst/>
            </a:prstGeom>
            <a:solidFill>
              <a:srgbClr val="1CAD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280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D253EE-9D7B-4B08-8FE8-0214E0246F5A}"/>
                </a:ext>
              </a:extLst>
            </p:cNvPr>
            <p:cNvSpPr/>
            <p:nvPr/>
          </p:nvSpPr>
          <p:spPr>
            <a:xfrm>
              <a:off x="0" y="695325"/>
              <a:ext cx="1181100" cy="371475"/>
            </a:xfrm>
            <a:prstGeom prst="roundRect">
              <a:avLst/>
            </a:prstGeom>
            <a:solidFill>
              <a:srgbClr val="1CAD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280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E77213C-5DC4-4E94-A33C-3BAAC5326358}"/>
                </a:ext>
              </a:extLst>
            </p:cNvPr>
            <p:cNvSpPr/>
            <p:nvPr/>
          </p:nvSpPr>
          <p:spPr>
            <a:xfrm>
              <a:off x="0" y="1362075"/>
              <a:ext cx="1181100" cy="371475"/>
            </a:xfrm>
            <a:prstGeom prst="roundRect">
              <a:avLst/>
            </a:prstGeom>
            <a:solidFill>
              <a:srgbClr val="1CAD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2800"/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EF79EF57-0819-44F1-A1A3-342DB421A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19" y="0"/>
              <a:ext cx="107632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AU" dirty="0">
                  <a:effectLst/>
                  <a:latin typeface="Robot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Transformation</a:t>
              </a: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9DBC69CB-C822-4C6F-A318-3DF7AAC61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" y="685800"/>
              <a:ext cx="1076325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AU">
                  <a:effectLst/>
                  <a:latin typeface="Robot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Acceptance</a:t>
              </a: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58F02A1A-898B-4F2A-BE74-872D2110C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" y="1362075"/>
              <a:ext cx="107632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AU" dirty="0">
                  <a:effectLst/>
                  <a:latin typeface="Robot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Awareness</a:t>
              </a:r>
            </a:p>
          </p:txBody>
        </p:sp>
        <p:sp>
          <p:nvSpPr>
            <p:cNvPr id="10" name="Arrow: Up 9">
              <a:extLst>
                <a:ext uri="{FF2B5EF4-FFF2-40B4-BE49-F238E27FC236}">
                  <a16:creationId xmlns:a16="http://schemas.microsoft.com/office/drawing/2014/main" id="{EDCE5EE6-124A-480F-BDE4-5244EFE89F99}"/>
                </a:ext>
              </a:extLst>
            </p:cNvPr>
            <p:cNvSpPr/>
            <p:nvPr/>
          </p:nvSpPr>
          <p:spPr>
            <a:xfrm>
              <a:off x="485775" y="438150"/>
              <a:ext cx="200025" cy="171450"/>
            </a:xfrm>
            <a:prstGeom prst="upArrow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2800"/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D928949B-3605-4440-8E77-5F9A232D3096}"/>
                </a:ext>
              </a:extLst>
            </p:cNvPr>
            <p:cNvSpPr/>
            <p:nvPr/>
          </p:nvSpPr>
          <p:spPr>
            <a:xfrm>
              <a:off x="485775" y="1114425"/>
              <a:ext cx="200025" cy="171450"/>
            </a:xfrm>
            <a:prstGeom prst="upArrow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28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04E284-11EE-4775-95C3-500AD71F12B2}"/>
              </a:ext>
            </a:extLst>
          </p:cNvPr>
          <p:cNvSpPr txBox="1"/>
          <p:nvPr/>
        </p:nvSpPr>
        <p:spPr>
          <a:xfrm>
            <a:off x="515815" y="5631839"/>
            <a:ext cx="11160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AU" sz="2000" i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By designing programs targeted at the ‘view’ (or mindset) rather than the ‘behaviour,’ partnering organisations experience more long-term, meaningful and sustainable results. </a:t>
            </a:r>
            <a:endParaRPr lang="en-AU" sz="2000" i="1" dirty="0">
              <a:solidFill>
                <a:srgbClr val="0070C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C700CD-193E-4343-9E0E-D07F1CA719A9}"/>
              </a:ext>
            </a:extLst>
          </p:cNvPr>
          <p:cNvSpPr txBox="1"/>
          <p:nvPr/>
        </p:nvSpPr>
        <p:spPr>
          <a:xfrm>
            <a:off x="3705045" y="2404921"/>
            <a:ext cx="809618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AU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 transformational approach provides the opportunity for leaders to understand and then change their view of their current leadership, providing endless possibilities for more effective styles.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AU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This in turn leads to the promotion of long-lasting effective leadership behaviours; true transformation.</a:t>
            </a:r>
            <a:endParaRPr lang="en-AU" sz="2000" dirty="0"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8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8D4F7-0A8B-0B4C-9FC5-9D87EE6FD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28B64A-E3B0-8A49-ACE5-51C70FC2AC67}"/>
              </a:ext>
            </a:extLst>
          </p:cNvPr>
          <p:cNvSpPr/>
          <p:nvPr/>
        </p:nvSpPr>
        <p:spPr>
          <a:xfrm>
            <a:off x="0" y="123567"/>
            <a:ext cx="12192000" cy="6734433"/>
          </a:xfrm>
          <a:prstGeom prst="rect">
            <a:avLst/>
          </a:prstGeom>
          <a:solidFill>
            <a:srgbClr val="1257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CE203CD-0380-4942-9772-C93EFBB4A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6" t="2425" b="19067"/>
          <a:stretch/>
        </p:blipFill>
        <p:spPr>
          <a:xfrm>
            <a:off x="0" y="1421027"/>
            <a:ext cx="4967416" cy="5436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57282-E0FD-244A-AAEE-F6EEDD6B0710}"/>
              </a:ext>
            </a:extLst>
          </p:cNvPr>
          <p:cNvSpPr txBox="1"/>
          <p:nvPr/>
        </p:nvSpPr>
        <p:spPr>
          <a:xfrm>
            <a:off x="7224586" y="2585241"/>
            <a:ext cx="45596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Head Office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10B, 151 – 153 Herdsman Parade,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Wembley, Perth 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Western Australia 6014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+61 8 9287 1041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info@datadrivesinsight.com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b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AU" dirty="0"/>
              <a:t> 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88025-A8C7-F143-92B4-3E42F1FEF390}"/>
              </a:ext>
            </a:extLst>
          </p:cNvPr>
          <p:cNvSpPr txBox="1"/>
          <p:nvPr/>
        </p:nvSpPr>
        <p:spPr>
          <a:xfrm>
            <a:off x="6277234" y="5432174"/>
            <a:ext cx="550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000" b="1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Creating thriving organisations</a:t>
            </a:r>
            <a:endParaRPr lang="en-AU" sz="3000" dirty="0">
              <a:solidFill>
                <a:srgbClr val="2E91C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E8EE9A8-28B8-CC48-8F8B-17E1201CD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709" y="697905"/>
            <a:ext cx="2442520" cy="11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16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a9c97a-0cb4-40ad-9ad4-474ac6915089" xsi:nil="true"/>
    <lcf76f155ced4ddcb4097134ff3c332f xmlns="b45e6639-d3cb-4188-972c-f566949724c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CBBA572C3CC449EBF44FD80908005" ma:contentTypeVersion="15" ma:contentTypeDescription="Create a new document." ma:contentTypeScope="" ma:versionID="cf77debee6ba5ba7a6a9ea843a217b17">
  <xsd:schema xmlns:xsd="http://www.w3.org/2001/XMLSchema" xmlns:xs="http://www.w3.org/2001/XMLSchema" xmlns:p="http://schemas.microsoft.com/office/2006/metadata/properties" xmlns:ns2="b45e6639-d3cb-4188-972c-f566949724cd" xmlns:ns3="57a9c97a-0cb4-40ad-9ad4-474ac6915089" targetNamespace="http://schemas.microsoft.com/office/2006/metadata/properties" ma:root="true" ma:fieldsID="d24403e056a268d60aeeae9b3c31f60d" ns2:_="" ns3:_="">
    <xsd:import namespace="b45e6639-d3cb-4188-972c-f566949724cd"/>
    <xsd:import namespace="57a9c97a-0cb4-40ad-9ad4-474ac69150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e6639-d3cb-4188-972c-f56694972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893c46d-8fb9-4d3d-a6c7-9dcc839423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9c97a-0cb4-40ad-9ad4-474ac69150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d8f0b31-1385-4415-a452-77eee3a8d8f6}" ma:internalName="TaxCatchAll" ma:showField="CatchAllData" ma:web="57a9c97a-0cb4-40ad-9ad4-474ac69150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405948-6036-42F5-83E0-C8999EB2FB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4F46C6-1D2C-4601-BA53-E651A0428A7F}">
  <ds:schemaRefs>
    <ds:schemaRef ds:uri="http://schemas.microsoft.com/office/2006/metadata/properties"/>
    <ds:schemaRef ds:uri="http://schemas.microsoft.com/office/infopath/2007/PartnerControls"/>
    <ds:schemaRef ds:uri="9763d427-bae5-407c-ba2e-5bda9089e995"/>
    <ds:schemaRef ds:uri="381be935-38af-4796-867d-35981f17209b"/>
    <ds:schemaRef ds:uri="57a9c97a-0cb4-40ad-9ad4-474ac6915089"/>
    <ds:schemaRef ds:uri="b45e6639-d3cb-4188-972c-f566949724cd"/>
  </ds:schemaRefs>
</ds:datastoreItem>
</file>

<file path=customXml/itemProps3.xml><?xml version="1.0" encoding="utf-8"?>
<ds:datastoreItem xmlns:ds="http://schemas.openxmlformats.org/officeDocument/2006/customXml" ds:itemID="{7A482C60-1BD7-4A34-AC41-152F8DEB79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5e6639-d3cb-4188-972c-f566949724cd"/>
    <ds:schemaRef ds:uri="57a9c97a-0cb4-40ad-9ad4-474ac69150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633</Words>
  <Application>Microsoft Office PowerPoint</Application>
  <PresentationFormat>Widescreen</PresentationFormat>
  <Paragraphs>118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Contents</vt:lpstr>
      <vt:lpstr>Integral Model</vt:lpstr>
      <vt:lpstr>View – Action - Result</vt:lpstr>
      <vt:lpstr>Performance = Potential - Interference</vt:lpstr>
      <vt:lpstr>Relationship Triangle</vt:lpstr>
      <vt:lpstr>Transformation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aleisha zappia</dc:creator>
  <cp:lastModifiedBy>Donna Buchanan</cp:lastModifiedBy>
  <cp:revision>126</cp:revision>
  <cp:lastPrinted>2021-05-04T06:43:41Z</cp:lastPrinted>
  <dcterms:created xsi:type="dcterms:W3CDTF">2020-07-06T07:11:34Z</dcterms:created>
  <dcterms:modified xsi:type="dcterms:W3CDTF">2022-12-01T15:32:34Z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0x010100CE8CBBA572C3CC449EBF44FD80908005</vt:lpwstr>
  </property>
  <property fmtid="{D5CDD505-2E9C-101B-9397-08002B2CF9AE}" pid="3" name="MediaServiceImageTags">
    <vt:lpwstr/>
  </property>
</Properties>
</file>