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022" r:id="rId6"/>
    <p:sldId id="2034" r:id="rId7"/>
    <p:sldId id="2145708383" r:id="rId8"/>
    <p:sldId id="2056" r:id="rId9"/>
    <p:sldId id="2145708384" r:id="rId10"/>
    <p:sldId id="2039" r:id="rId11"/>
    <p:sldId id="2053" r:id="rId12"/>
    <p:sldId id="2145708386" r:id="rId13"/>
    <p:sldId id="2145708382" r:id="rId14"/>
    <p:sldId id="2145708387" r:id="rId15"/>
    <p:sldId id="2145708389" r:id="rId16"/>
    <p:sldId id="2145708388" r:id="rId17"/>
    <p:sldId id="276" r:id="rId18"/>
    <p:sldId id="1101" r:id="rId19"/>
    <p:sldId id="1092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B3B3"/>
    <a:srgbClr val="FF9999"/>
    <a:srgbClr val="666699"/>
    <a:srgbClr val="D00000"/>
    <a:srgbClr val="1E7BBB"/>
    <a:srgbClr val="2E91C8"/>
    <a:srgbClr val="125793"/>
    <a:srgbClr val="F29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277D5-B04C-482A-80BB-3F7A36BC36E3}" v="439" dt="2023-11-09T07:25:43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48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E3A21-746E-4454-8735-BC8D9EAE3674}" type="datetimeFigureOut">
              <a:rPr lang="en-AU" smtClean="0"/>
              <a:t>15/11/2023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A880F-3127-4D16-9B8F-3D0526B878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41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dirty="0"/>
              <a:t>So, what is psychological safety?</a:t>
            </a:r>
          </a:p>
          <a:p>
            <a:pPr algn="l"/>
            <a:r>
              <a:rPr lang="en-US" sz="1800" dirty="0"/>
              <a:t>According to Amy Edmondson, American scholar and the pioneer of psych safety is </a:t>
            </a:r>
            <a:r>
              <a:rPr lang="en-US" sz="1800" dirty="0">
                <a:solidFill>
                  <a:schemeClr val="bg1"/>
                </a:solidFill>
              </a:rPr>
              <a:t>“a belief that one will not be punished or humiliated for speaking up with ideas, questions, concerns, or mistakes, and that the team is safe for interpersonal risk taking”</a:t>
            </a:r>
          </a:p>
          <a:p>
            <a:pPr algn="l"/>
            <a:endParaRPr lang="en-US" sz="4000" dirty="0">
              <a:solidFill>
                <a:schemeClr val="bg1"/>
              </a:solidFill>
            </a:endParaRPr>
          </a:p>
          <a:p>
            <a:pPr algn="l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54C1-E3EC-454D-9A2A-EC860D6DCF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4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DD110-9C26-45FA-A265-9CBF2CAA45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8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Measures the team’s exposure to workplace attributes or characteristics that may impact psychological safety in a negative way e.g., workload, feeling included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54C1-E3EC-454D-9A2A-EC860D6DCF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2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54C1-E3EC-454D-9A2A-EC860D6DCF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7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Measures the team’s exposure to workplace attributes or characteristics that may impact psychological safety in a negative way e.g., workload, feeling included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D54C1-E3EC-454D-9A2A-EC860D6DCF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3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DD110-9C26-45FA-A265-9CBF2CAA459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47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11DBC-28D4-46E4-AF54-47B5BD5201A5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668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41148C-00AA-4999-858A-CD41F9920932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432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animal, plastic, sitting&#10;&#10;Description automatically generated">
            <a:extLst>
              <a:ext uri="{FF2B5EF4-FFF2-40B4-BE49-F238E27FC236}">
                <a16:creationId xmlns:a16="http://schemas.microsoft.com/office/drawing/2014/main" id="{FCA6FF50-DF18-4F60-B145-61BD9E300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30415" r="12348" b="15205"/>
          <a:stretch/>
        </p:blipFill>
        <p:spPr>
          <a:xfrm>
            <a:off x="-1" y="-17880"/>
            <a:ext cx="12192001" cy="421917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2EDADC1-5324-4E08-AF03-1A2222140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6" t="2425"/>
          <a:stretch/>
        </p:blipFill>
        <p:spPr>
          <a:xfrm>
            <a:off x="0" y="0"/>
            <a:ext cx="3521676" cy="4790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021840-6A13-46DC-8172-1E984E302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88" t="9664" r="488" b="50000"/>
          <a:stretch/>
        </p:blipFill>
        <p:spPr>
          <a:xfrm>
            <a:off x="0" y="6734432"/>
            <a:ext cx="12192000" cy="123568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F2B62B6-25F0-4E7B-8A92-F6BB1FD094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1663" y="5032897"/>
            <a:ext cx="2870385" cy="13380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A4F9DD4-3253-D140-BDD1-2D6E460E6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677" y="6267392"/>
            <a:ext cx="4462196" cy="46704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7B24E-943E-394D-913A-CFC76CD58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4258166"/>
            <a:ext cx="9144000" cy="2112805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5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B742-841D-2E43-BBC5-5614C428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CF571-3D7A-5145-8290-74EEEAC01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72EF5-52DF-D347-9108-A5242563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60AD-846C-0340-A7C7-48B4A1BC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8838-EDF6-0240-8C8D-78BDBD85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E410A-08A1-0B45-AA3E-AC4B21BD7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F9077-7402-FB4D-9563-162D857BD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8D000-8E31-9A4B-82FF-749B7EBCF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1C49-EEA1-B94D-A27C-393886AF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7AEFC-46C1-6845-AA18-6CFF0312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4825B0-B284-4388-ABDE-CAEB047E0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3B676A1-24E3-4906-B896-4D40F30D01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EC6A21B1-4095-4337-B7FD-4BB9E04A1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8F126-6A78-C845-98B6-9513A41B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16" y="312226"/>
            <a:ext cx="10515600" cy="1325563"/>
          </a:xfrm>
        </p:spPr>
        <p:txBody>
          <a:bodyPr/>
          <a:lstStyle>
            <a:lvl1pPr>
              <a:defRPr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E54BB-2CFC-3744-A648-2F7769760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16" y="1825625"/>
            <a:ext cx="10799984" cy="4351338"/>
          </a:xfr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8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B576-B3EA-DF42-B3A2-0FAF5390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6DEB-CC12-4749-A99F-06BCA1DCB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Roboto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BFA2-592D-C04A-BA19-3AFB8B9E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22395-9117-D544-B848-3CB09E7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807C-8087-6442-8591-F92E6932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36C92-D469-49AE-8FB9-7C238F581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598031C-E353-4D5D-B7F7-092F88A97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6EA6DB8-5C25-41FA-89AD-558712FF8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1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4FAA-9B58-3548-B65A-9BF5F9FC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D785-A529-EB47-8243-D4C5C3B1B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1666B-6594-0A4F-B1AC-A3BBE6D90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CA33C-D7D3-624F-AAC8-9938BDFE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9CEF-5B14-FA4A-99E3-F34C6CCF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6BFD2-2C69-8B43-AB34-B78C3801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931BC-2E85-4391-9AE5-3EC187092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9C470CB-59E6-4D01-B331-389BF3487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73F4CA3-C2D8-4C46-BE73-F2C546220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2C04-2795-B740-AD1A-D365607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82F70-F6CC-FF43-A0EA-06A5BB7B3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A348C-07AE-9345-A231-7521915FC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DDA14-DF02-AB4A-84C0-B493AE5DA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6F3B6-8FB0-6049-A06F-C094DE901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289CF-C7C4-C54A-8F30-90EF8F73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40231-ED97-E145-8DAC-F38DCFCE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FA08E-CC77-9445-9344-A9F782C9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029A-4EFD-4D40-808A-858B461B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F8959-1B04-3F4B-9C97-B6216F9F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12971-9FF2-494E-BBA4-520B9601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8EEFE-88B4-9346-BAEA-1D0C27F1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6805D-1E40-4742-BDC0-C11697CC3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233D9-A654-4AF3-BD91-55CC0D6DF74A}"/>
              </a:ext>
            </a:extLst>
          </p:cNvPr>
          <p:cNvSpPr/>
          <p:nvPr userDrawn="1"/>
        </p:nvSpPr>
        <p:spPr>
          <a:xfrm>
            <a:off x="0" y="123567"/>
            <a:ext cx="12192000" cy="6734433"/>
          </a:xfrm>
          <a:prstGeom prst="rect">
            <a:avLst/>
          </a:prstGeom>
          <a:solidFill>
            <a:srgbClr val="1257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510012D-5693-4AD1-AD46-93577C621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6" t="2425" b="19067"/>
          <a:stretch/>
        </p:blipFill>
        <p:spPr>
          <a:xfrm>
            <a:off x="0" y="1421027"/>
            <a:ext cx="4967416" cy="54369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24FB54-6881-465A-A706-95FDEA132E48}"/>
              </a:ext>
            </a:extLst>
          </p:cNvPr>
          <p:cNvSpPr txBox="1"/>
          <p:nvPr userDrawn="1"/>
        </p:nvSpPr>
        <p:spPr>
          <a:xfrm>
            <a:off x="7224586" y="2585241"/>
            <a:ext cx="45596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Head Office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10B, 151 – 153 Herdsman Parade,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Wembley, Perth 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Western Australia 6014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+61 8 9287 1041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info@datadrivesinsight.com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b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AU" dirty="0"/>
              <a:t> 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4C40-55F3-42E2-9F34-7A6EA20410D8}"/>
              </a:ext>
            </a:extLst>
          </p:cNvPr>
          <p:cNvSpPr txBox="1"/>
          <p:nvPr userDrawn="1"/>
        </p:nvSpPr>
        <p:spPr>
          <a:xfrm>
            <a:off x="6277234" y="5432174"/>
            <a:ext cx="550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000" b="1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Creating thriving organisations</a:t>
            </a:r>
            <a:endParaRPr lang="en-AU" sz="3000" dirty="0">
              <a:solidFill>
                <a:srgbClr val="2E91C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16" name="Picture 1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0536CF9-46C4-48D3-8916-17000975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41709" y="697905"/>
            <a:ext cx="2442520" cy="11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77B1-3C73-F84C-962A-7FD2BA06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AEF4-E101-5441-9EA1-983D87B09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75BC6-CC08-D644-A724-B2B2B5D44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E6A61-8CB5-8341-9A04-1E08DEB5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D3CA3-1DFA-F642-9C73-0CA61C11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3FF20-0BFA-1C4E-A2D2-0BE1C7C8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FD1E-B3C6-EE4D-9048-1CD79AF1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C530E-E837-7440-9EE9-ABE16CDA0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AEFFE-7721-C14C-9327-4D50CE31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33660-3CD0-A64B-B1FF-EBED1555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6196C-B504-224D-9EA4-AA74170F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A74B3-1F09-E747-8EAC-BC58C115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8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C859-2B7A-D64E-8BEA-7A587C1E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1F18E-6F40-5240-AD36-2D2D507A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04D94-FFF9-2646-9E44-E3F4BC1C8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2017-6E56-CA49-B066-C17C189B6DEB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654E2-9782-8742-9122-6CA8350D3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48D-5F26-2145-8643-60E35B201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7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8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17.svg"/><Relationship Id="rId17" Type="http://schemas.openxmlformats.org/officeDocument/2006/relationships/image" Target="../media/image32.png"/><Relationship Id="rId2" Type="http://schemas.microsoft.com/office/2007/relationships/media" Target="../media/media1.mp4"/><Relationship Id="rId16" Type="http://schemas.openxmlformats.org/officeDocument/2006/relationships/image" Target="../media/image21.svg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16.png"/><Relationship Id="rId5" Type="http://schemas.openxmlformats.org/officeDocument/2006/relationships/image" Target="../media/image30.png"/><Relationship Id="rId1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38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20.png"/><Relationship Id="rId5" Type="http://schemas.openxmlformats.org/officeDocument/2006/relationships/image" Target="../media/image24.png"/><Relationship Id="rId15" Type="http://schemas.openxmlformats.org/officeDocument/2006/relationships/image" Target="../media/image40.svg"/><Relationship Id="rId10" Type="http://schemas.openxmlformats.org/officeDocument/2006/relationships/image" Target="../media/image19.svg"/><Relationship Id="rId4" Type="http://schemas.openxmlformats.org/officeDocument/2006/relationships/image" Target="../media/image23.svg"/><Relationship Id="rId9" Type="http://schemas.openxmlformats.org/officeDocument/2006/relationships/image" Target="../media/image18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5.svg"/><Relationship Id="rId11" Type="http://schemas.openxmlformats.org/officeDocument/2006/relationships/image" Target="../media/image32.png"/><Relationship Id="rId5" Type="http://schemas.openxmlformats.org/officeDocument/2006/relationships/image" Target="../media/image44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joshbersin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E168BE4-230D-44F9-99ED-18352F026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677" y="5641750"/>
            <a:ext cx="4462196" cy="467040"/>
          </a:xfrm>
        </p:spPr>
        <p:txBody>
          <a:bodyPr/>
          <a:lstStyle/>
          <a:p>
            <a:r>
              <a:rPr lang="en-US" dirty="0"/>
              <a:t>Changing the Paradigm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DDCD7F-9219-4D93-9423-9AA887529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4729954"/>
            <a:ext cx="9144000" cy="683333"/>
          </a:xfrm>
        </p:spPr>
        <p:txBody>
          <a:bodyPr>
            <a:noAutofit/>
          </a:bodyPr>
          <a:lstStyle/>
          <a:p>
            <a:r>
              <a:rPr lang="en-US" sz="3600" dirty="0"/>
              <a:t>Psychological Safety Indicator Program</a:t>
            </a:r>
          </a:p>
        </p:txBody>
      </p:sp>
    </p:spTree>
    <p:extLst>
      <p:ext uri="{BB962C8B-B14F-4D97-AF65-F5344CB8AC3E}">
        <p14:creationId xmlns:p14="http://schemas.microsoft.com/office/powerpoint/2010/main" val="53981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A50905B-116D-24C6-07FB-017519FFCE7A}"/>
              </a:ext>
            </a:extLst>
          </p:cNvPr>
          <p:cNvSpPr/>
          <p:nvPr/>
        </p:nvSpPr>
        <p:spPr>
          <a:xfrm>
            <a:off x="7633263" y="143702"/>
            <a:ext cx="4576263" cy="67142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BD4113A-4225-72A6-9029-E7B1F5EF64DE}"/>
              </a:ext>
            </a:extLst>
          </p:cNvPr>
          <p:cNvGrpSpPr/>
          <p:nvPr/>
        </p:nvGrpSpPr>
        <p:grpSpPr>
          <a:xfrm>
            <a:off x="4875157" y="1746623"/>
            <a:ext cx="2327227" cy="3975215"/>
            <a:chOff x="7505700" y="626345"/>
            <a:chExt cx="3060191" cy="5826446"/>
          </a:xfrm>
        </p:grpSpPr>
        <p:pic>
          <p:nvPicPr>
            <p:cNvPr id="69" name="Picture 68" descr="A picture containing gadget, mobile phone, portable communications device, mobile device&#10;&#10;Description automatically generated">
              <a:extLst>
                <a:ext uri="{FF2B5EF4-FFF2-40B4-BE49-F238E27FC236}">
                  <a16:creationId xmlns:a16="http://schemas.microsoft.com/office/drawing/2014/main" id="{329CA10A-51C4-78BB-440C-356AEB3E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65"/>
            <a:stretch/>
          </p:blipFill>
          <p:spPr>
            <a:xfrm>
              <a:off x="7505700" y="626345"/>
              <a:ext cx="3060191" cy="5826446"/>
            </a:xfrm>
            <a:prstGeom prst="rect">
              <a:avLst/>
            </a:prstGeom>
          </p:spPr>
        </p:pic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68EDF22F-0042-C84E-7E88-46475C714759}"/>
                </a:ext>
              </a:extLst>
            </p:cNvPr>
            <p:cNvSpPr/>
            <p:nvPr/>
          </p:nvSpPr>
          <p:spPr>
            <a:xfrm>
              <a:off x="7762403" y="802257"/>
              <a:ext cx="2606548" cy="5429397"/>
            </a:xfrm>
            <a:prstGeom prst="roundRect">
              <a:avLst>
                <a:gd name="adj" fmla="val 93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RecordIt-D888D672-6BB1-44AE-96DB-A120B5920ADD">
              <a:hlinkClick r:id="" action="ppaction://media"/>
              <a:extLst>
                <a:ext uri="{FF2B5EF4-FFF2-40B4-BE49-F238E27FC236}">
                  <a16:creationId xmlns:a16="http://schemas.microsoft.com/office/drawing/2014/main" id="{39AC400F-8007-FAE6-E94A-77DBEA6098A4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5992"/>
                  </p14:media>
                </p:ext>
              </p:extLst>
            </p:nvPr>
          </p:nvPicPr>
          <p:blipFill rotWithShape="1">
            <a:blip r:embed="rId6"/>
            <a:srcRect t="4079"/>
            <a:stretch/>
          </p:blipFill>
          <p:spPr>
            <a:xfrm>
              <a:off x="7838776" y="969310"/>
              <a:ext cx="2453801" cy="5099702"/>
            </a:xfrm>
            <a:prstGeom prst="rect">
              <a:avLst/>
            </a:prstGeom>
          </p:spPr>
        </p:pic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FE924AA-678A-84F1-9615-2CCFA112DC21}"/>
              </a:ext>
            </a:extLst>
          </p:cNvPr>
          <p:cNvSpPr/>
          <p:nvPr/>
        </p:nvSpPr>
        <p:spPr>
          <a:xfrm>
            <a:off x="435097" y="2058811"/>
            <a:ext cx="3783419" cy="3488885"/>
          </a:xfrm>
          <a:prstGeom prst="ellipse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088EB235-DEF5-B918-A3C0-2B997CEF0BB3}"/>
              </a:ext>
            </a:extLst>
          </p:cNvPr>
          <p:cNvSpPr/>
          <p:nvPr/>
        </p:nvSpPr>
        <p:spPr>
          <a:xfrm rot="19831259">
            <a:off x="1039422" y="2605247"/>
            <a:ext cx="2426926" cy="2381430"/>
          </a:xfrm>
          <a:prstGeom prst="arc">
            <a:avLst>
              <a:gd name="adj1" fmla="val 12305328"/>
              <a:gd name="adj2" fmla="val 14808202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A60A35F0-9638-6BCE-6AE4-C5622E23D494}"/>
              </a:ext>
            </a:extLst>
          </p:cNvPr>
          <p:cNvSpPr/>
          <p:nvPr/>
        </p:nvSpPr>
        <p:spPr>
          <a:xfrm rot="21013983">
            <a:off x="1069085" y="2595083"/>
            <a:ext cx="2426926" cy="2381430"/>
          </a:xfrm>
          <a:prstGeom prst="arc">
            <a:avLst>
              <a:gd name="adj1" fmla="val 6791179"/>
              <a:gd name="adj2" fmla="val 9449300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97CFC5BF-CD42-A95E-2E1E-09843027F93D}"/>
              </a:ext>
            </a:extLst>
          </p:cNvPr>
          <p:cNvSpPr/>
          <p:nvPr/>
        </p:nvSpPr>
        <p:spPr>
          <a:xfrm rot="938974">
            <a:off x="1330147" y="2667592"/>
            <a:ext cx="2426926" cy="2381430"/>
          </a:xfrm>
          <a:prstGeom prst="arc">
            <a:avLst>
              <a:gd name="adj1" fmla="val 17859828"/>
              <a:gd name="adj2" fmla="val 20425934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EACF84AA-737D-0899-1CB4-B9B81FA06965}"/>
              </a:ext>
            </a:extLst>
          </p:cNvPr>
          <p:cNvSpPr/>
          <p:nvPr/>
        </p:nvSpPr>
        <p:spPr>
          <a:xfrm rot="16769723">
            <a:off x="1348018" y="2613900"/>
            <a:ext cx="2381431" cy="2426924"/>
          </a:xfrm>
          <a:prstGeom prst="arc">
            <a:avLst>
              <a:gd name="adj1" fmla="val 6035770"/>
              <a:gd name="adj2" fmla="val 9396175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9609FDA4-4770-1238-D604-8FFA08FA0209}"/>
              </a:ext>
            </a:extLst>
          </p:cNvPr>
          <p:cNvSpPr/>
          <p:nvPr/>
        </p:nvSpPr>
        <p:spPr>
          <a:xfrm rot="18361832">
            <a:off x="1129253" y="2549826"/>
            <a:ext cx="2426926" cy="2381430"/>
          </a:xfrm>
          <a:prstGeom prst="arc">
            <a:avLst>
              <a:gd name="adj1" fmla="val 18079705"/>
              <a:gd name="adj2" fmla="val 20425934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04831B7B-0EB0-877C-7559-668FDC56E723}"/>
              </a:ext>
            </a:extLst>
          </p:cNvPr>
          <p:cNvSpPr/>
          <p:nvPr/>
        </p:nvSpPr>
        <p:spPr>
          <a:xfrm rot="18742739">
            <a:off x="3276798" y="2889841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E4026855-1373-1A7D-C238-D91D4C12E4BA}"/>
              </a:ext>
            </a:extLst>
          </p:cNvPr>
          <p:cNvSpPr/>
          <p:nvPr/>
        </p:nvSpPr>
        <p:spPr>
          <a:xfrm rot="1779104">
            <a:off x="3626627" y="4226804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33CE5521-CA03-2554-D694-E4BA86ABFFE0}"/>
              </a:ext>
            </a:extLst>
          </p:cNvPr>
          <p:cNvSpPr/>
          <p:nvPr/>
        </p:nvSpPr>
        <p:spPr>
          <a:xfrm rot="13665645">
            <a:off x="2002179" y="4898754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0BF8A18B-2857-53BB-2DF7-B8D88A5D6B66}"/>
              </a:ext>
            </a:extLst>
          </p:cNvPr>
          <p:cNvSpPr/>
          <p:nvPr/>
        </p:nvSpPr>
        <p:spPr>
          <a:xfrm rot="9865047">
            <a:off x="1018506" y="3873519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A1EECF19-90D9-6B06-818B-8CF6EE3FB063}"/>
              </a:ext>
            </a:extLst>
          </p:cNvPr>
          <p:cNvSpPr/>
          <p:nvPr/>
        </p:nvSpPr>
        <p:spPr>
          <a:xfrm rot="7770665">
            <a:off x="1794362" y="2612748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DDB31D2-186B-9175-8E25-6687CA265B30}"/>
              </a:ext>
            </a:extLst>
          </p:cNvPr>
          <p:cNvSpPr txBox="1"/>
          <p:nvPr/>
        </p:nvSpPr>
        <p:spPr>
          <a:xfrm>
            <a:off x="489196" y="2288804"/>
            <a:ext cx="140323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1. Measure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oppins SemiBold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944EE78-0B86-D175-53E3-D6B89F9CFD8B}"/>
              </a:ext>
            </a:extLst>
          </p:cNvPr>
          <p:cNvSpPr txBox="1"/>
          <p:nvPr/>
        </p:nvSpPr>
        <p:spPr>
          <a:xfrm>
            <a:off x="89759" y="3809282"/>
            <a:ext cx="89779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2. Connect with Results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F77F6CA-9D04-A3B6-8513-F86EA74B541A}"/>
              </a:ext>
            </a:extLst>
          </p:cNvPr>
          <p:cNvSpPr txBox="1"/>
          <p:nvPr/>
        </p:nvSpPr>
        <p:spPr>
          <a:xfrm>
            <a:off x="1839295" y="5254490"/>
            <a:ext cx="110511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B0F0"/>
                </a:solidFill>
                <a:latin typeface="Poppin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3. Reflect on impact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6C93C7-44BD-3AA9-F1C2-A6BDFE0FF23C}"/>
              </a:ext>
            </a:extLst>
          </p:cNvPr>
          <p:cNvSpPr txBox="1"/>
          <p:nvPr/>
        </p:nvSpPr>
        <p:spPr>
          <a:xfrm>
            <a:off x="4130131" y="3736089"/>
            <a:ext cx="68226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4. Commit to change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D6C0FDA-DFBD-7C48-0A63-B29F753FF445}"/>
              </a:ext>
            </a:extLst>
          </p:cNvPr>
          <p:cNvSpPr txBox="1"/>
          <p:nvPr/>
        </p:nvSpPr>
        <p:spPr>
          <a:xfrm>
            <a:off x="3166682" y="2260203"/>
            <a:ext cx="94797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5. Act and record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5DB884B-025C-924F-B9AD-E7575191616A}"/>
              </a:ext>
            </a:extLst>
          </p:cNvPr>
          <p:cNvGrpSpPr/>
          <p:nvPr/>
        </p:nvGrpSpPr>
        <p:grpSpPr>
          <a:xfrm>
            <a:off x="1122263" y="2539579"/>
            <a:ext cx="2527511" cy="2467154"/>
            <a:chOff x="7509242" y="2086726"/>
            <a:chExt cx="2527511" cy="2467154"/>
          </a:xfrm>
        </p:grpSpPr>
        <p:sp>
          <p:nvSpPr>
            <p:cNvPr id="91" name="Freeform 16">
              <a:extLst>
                <a:ext uri="{FF2B5EF4-FFF2-40B4-BE49-F238E27FC236}">
                  <a16:creationId xmlns:a16="http://schemas.microsoft.com/office/drawing/2014/main" id="{F33432FA-174E-E1C0-FD6B-18F4BB639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3601" y="2105752"/>
              <a:ext cx="1313152" cy="1384218"/>
            </a:xfrm>
            <a:custGeom>
              <a:avLst/>
              <a:gdLst>
                <a:gd name="T0" fmla="*/ 158 w 2972"/>
                <a:gd name="T1" fmla="*/ 0 h 3537"/>
                <a:gd name="T2" fmla="*/ 348 w 2972"/>
                <a:gd name="T3" fmla="*/ 527 h 3537"/>
                <a:gd name="T4" fmla="*/ 668 w 2972"/>
                <a:gd name="T5" fmla="*/ 598 h 3537"/>
                <a:gd name="T6" fmla="*/ 976 w 2972"/>
                <a:gd name="T7" fmla="*/ 704 h 3537"/>
                <a:gd name="T8" fmla="*/ 1318 w 2972"/>
                <a:gd name="T9" fmla="*/ 497 h 3537"/>
                <a:gd name="T10" fmla="*/ 1923 w 2972"/>
                <a:gd name="T11" fmla="*/ 696 h 3537"/>
                <a:gd name="T12" fmla="*/ 1771 w 2972"/>
                <a:gd name="T13" fmla="*/ 1233 h 3537"/>
                <a:gd name="T14" fmla="*/ 1970 w 2972"/>
                <a:gd name="T15" fmla="*/ 1450 h 3537"/>
                <a:gd name="T16" fmla="*/ 2143 w 2972"/>
                <a:gd name="T17" fmla="*/ 1687 h 3537"/>
                <a:gd name="T18" fmla="*/ 2291 w 2972"/>
                <a:gd name="T19" fmla="*/ 1945 h 3537"/>
                <a:gd name="T20" fmla="*/ 2847 w 2972"/>
                <a:gd name="T21" fmla="*/ 1968 h 3537"/>
                <a:gd name="T22" fmla="*/ 2849 w 2972"/>
                <a:gd name="T23" fmla="*/ 2603 h 3537"/>
                <a:gd name="T24" fmla="*/ 2547 w 2972"/>
                <a:gd name="T25" fmla="*/ 2827 h 3537"/>
                <a:gd name="T26" fmla="*/ 2561 w 2972"/>
                <a:gd name="T27" fmla="*/ 3080 h 3537"/>
                <a:gd name="T28" fmla="*/ 1948 w 2972"/>
                <a:gd name="T29" fmla="*/ 3078 h 3537"/>
                <a:gd name="T30" fmla="*/ 2006 w 2972"/>
                <a:gd name="T31" fmla="*/ 3146 h 3537"/>
                <a:gd name="T32" fmla="*/ 2039 w 2972"/>
                <a:gd name="T33" fmla="*/ 3232 h 3537"/>
                <a:gd name="T34" fmla="*/ 2039 w 2972"/>
                <a:gd name="T35" fmla="*/ 3332 h 3537"/>
                <a:gd name="T36" fmla="*/ 1999 w 2972"/>
                <a:gd name="T37" fmla="*/ 3425 h 3537"/>
                <a:gd name="T38" fmla="*/ 1929 w 2972"/>
                <a:gd name="T39" fmla="*/ 3493 h 3537"/>
                <a:gd name="T40" fmla="*/ 1836 w 2972"/>
                <a:gd name="T41" fmla="*/ 3533 h 3537"/>
                <a:gd name="T42" fmla="*/ 1729 w 2972"/>
                <a:gd name="T43" fmla="*/ 3531 h 3537"/>
                <a:gd name="T44" fmla="*/ 1638 w 2972"/>
                <a:gd name="T45" fmla="*/ 3493 h 3537"/>
                <a:gd name="T46" fmla="*/ 1568 w 2972"/>
                <a:gd name="T47" fmla="*/ 3421 h 3537"/>
                <a:gd name="T48" fmla="*/ 1530 w 2972"/>
                <a:gd name="T49" fmla="*/ 3328 h 3537"/>
                <a:gd name="T50" fmla="*/ 1530 w 2972"/>
                <a:gd name="T51" fmla="*/ 3230 h 3537"/>
                <a:gd name="T52" fmla="*/ 1562 w 2972"/>
                <a:gd name="T53" fmla="*/ 3144 h 3537"/>
                <a:gd name="T54" fmla="*/ 1623 w 2972"/>
                <a:gd name="T55" fmla="*/ 3076 h 3537"/>
                <a:gd name="T56" fmla="*/ 1095 w 2972"/>
                <a:gd name="T57" fmla="*/ 3074 h 3537"/>
                <a:gd name="T58" fmla="*/ 1069 w 2972"/>
                <a:gd name="T59" fmla="*/ 2856 h 3537"/>
                <a:gd name="T60" fmla="*/ 1004 w 2972"/>
                <a:gd name="T61" fmla="*/ 2651 h 3537"/>
                <a:gd name="T62" fmla="*/ 902 w 2972"/>
                <a:gd name="T63" fmla="*/ 2465 h 3537"/>
                <a:gd name="T64" fmla="*/ 769 w 2972"/>
                <a:gd name="T65" fmla="*/ 2304 h 3537"/>
                <a:gd name="T66" fmla="*/ 610 w 2972"/>
                <a:gd name="T67" fmla="*/ 2167 h 3537"/>
                <a:gd name="T68" fmla="*/ 426 w 2972"/>
                <a:gd name="T69" fmla="*/ 2063 h 3537"/>
                <a:gd name="T70" fmla="*/ 222 w 2972"/>
                <a:gd name="T71" fmla="*/ 1994 h 3537"/>
                <a:gd name="T72" fmla="*/ 4 w 2972"/>
                <a:gd name="T73" fmla="*/ 1964 h 3537"/>
                <a:gd name="T74" fmla="*/ 55 w 2972"/>
                <a:gd name="T75" fmla="*/ 1605 h 3537"/>
                <a:gd name="T76" fmla="*/ 173 w 2972"/>
                <a:gd name="T77" fmla="*/ 1603 h 3537"/>
                <a:gd name="T78" fmla="*/ 285 w 2972"/>
                <a:gd name="T79" fmla="*/ 1562 h 3537"/>
                <a:gd name="T80" fmla="*/ 376 w 2972"/>
                <a:gd name="T81" fmla="*/ 1486 h 3537"/>
                <a:gd name="T82" fmla="*/ 437 w 2972"/>
                <a:gd name="T83" fmla="*/ 1381 h 3537"/>
                <a:gd name="T84" fmla="*/ 458 w 2972"/>
                <a:gd name="T85" fmla="*/ 1262 h 3537"/>
                <a:gd name="T86" fmla="*/ 437 w 2972"/>
                <a:gd name="T87" fmla="*/ 1140 h 3537"/>
                <a:gd name="T88" fmla="*/ 376 w 2972"/>
                <a:gd name="T89" fmla="*/ 1036 h 3537"/>
                <a:gd name="T90" fmla="*/ 285 w 2972"/>
                <a:gd name="T91" fmla="*/ 960 h 3537"/>
                <a:gd name="T92" fmla="*/ 173 w 2972"/>
                <a:gd name="T93" fmla="*/ 918 h 3537"/>
                <a:gd name="T94" fmla="*/ 55 w 2972"/>
                <a:gd name="T95" fmla="*/ 918 h 3537"/>
                <a:gd name="T96" fmla="*/ 0 w 2972"/>
                <a:gd name="T97" fmla="*/ 0 h 3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72" h="3537">
                  <a:moveTo>
                    <a:pt x="0" y="0"/>
                  </a:moveTo>
                  <a:lnTo>
                    <a:pt x="158" y="0"/>
                  </a:lnTo>
                  <a:lnTo>
                    <a:pt x="348" y="190"/>
                  </a:lnTo>
                  <a:lnTo>
                    <a:pt x="348" y="527"/>
                  </a:lnTo>
                  <a:lnTo>
                    <a:pt x="511" y="558"/>
                  </a:lnTo>
                  <a:lnTo>
                    <a:pt x="668" y="598"/>
                  </a:lnTo>
                  <a:lnTo>
                    <a:pt x="824" y="647"/>
                  </a:lnTo>
                  <a:lnTo>
                    <a:pt x="976" y="704"/>
                  </a:lnTo>
                  <a:lnTo>
                    <a:pt x="1122" y="772"/>
                  </a:lnTo>
                  <a:lnTo>
                    <a:pt x="1318" y="497"/>
                  </a:lnTo>
                  <a:lnTo>
                    <a:pt x="1581" y="453"/>
                  </a:lnTo>
                  <a:lnTo>
                    <a:pt x="1923" y="696"/>
                  </a:lnTo>
                  <a:lnTo>
                    <a:pt x="1967" y="960"/>
                  </a:lnTo>
                  <a:lnTo>
                    <a:pt x="1771" y="1233"/>
                  </a:lnTo>
                  <a:lnTo>
                    <a:pt x="1874" y="1340"/>
                  </a:lnTo>
                  <a:lnTo>
                    <a:pt x="1970" y="1450"/>
                  </a:lnTo>
                  <a:lnTo>
                    <a:pt x="2060" y="1565"/>
                  </a:lnTo>
                  <a:lnTo>
                    <a:pt x="2143" y="1687"/>
                  </a:lnTo>
                  <a:lnTo>
                    <a:pt x="2221" y="1814"/>
                  </a:lnTo>
                  <a:lnTo>
                    <a:pt x="2291" y="1945"/>
                  </a:lnTo>
                  <a:lnTo>
                    <a:pt x="2610" y="1844"/>
                  </a:lnTo>
                  <a:lnTo>
                    <a:pt x="2847" y="1968"/>
                  </a:lnTo>
                  <a:lnTo>
                    <a:pt x="2972" y="2366"/>
                  </a:lnTo>
                  <a:lnTo>
                    <a:pt x="2849" y="2603"/>
                  </a:lnTo>
                  <a:lnTo>
                    <a:pt x="2532" y="2704"/>
                  </a:lnTo>
                  <a:lnTo>
                    <a:pt x="2547" y="2827"/>
                  </a:lnTo>
                  <a:lnTo>
                    <a:pt x="2557" y="2953"/>
                  </a:lnTo>
                  <a:lnTo>
                    <a:pt x="2561" y="3080"/>
                  </a:lnTo>
                  <a:lnTo>
                    <a:pt x="2067" y="3078"/>
                  </a:lnTo>
                  <a:lnTo>
                    <a:pt x="1948" y="3078"/>
                  </a:lnTo>
                  <a:lnTo>
                    <a:pt x="1980" y="3108"/>
                  </a:lnTo>
                  <a:lnTo>
                    <a:pt x="2006" y="3146"/>
                  </a:lnTo>
                  <a:lnTo>
                    <a:pt x="2027" y="3186"/>
                  </a:lnTo>
                  <a:lnTo>
                    <a:pt x="2039" y="3232"/>
                  </a:lnTo>
                  <a:lnTo>
                    <a:pt x="2042" y="3281"/>
                  </a:lnTo>
                  <a:lnTo>
                    <a:pt x="2039" y="3332"/>
                  </a:lnTo>
                  <a:lnTo>
                    <a:pt x="2022" y="3381"/>
                  </a:lnTo>
                  <a:lnTo>
                    <a:pt x="1999" y="3425"/>
                  </a:lnTo>
                  <a:lnTo>
                    <a:pt x="1967" y="3463"/>
                  </a:lnTo>
                  <a:lnTo>
                    <a:pt x="1929" y="3493"/>
                  </a:lnTo>
                  <a:lnTo>
                    <a:pt x="1883" y="3518"/>
                  </a:lnTo>
                  <a:lnTo>
                    <a:pt x="1836" y="3533"/>
                  </a:lnTo>
                  <a:lnTo>
                    <a:pt x="1782" y="3537"/>
                  </a:lnTo>
                  <a:lnTo>
                    <a:pt x="1729" y="3531"/>
                  </a:lnTo>
                  <a:lnTo>
                    <a:pt x="1682" y="3516"/>
                  </a:lnTo>
                  <a:lnTo>
                    <a:pt x="1638" y="3493"/>
                  </a:lnTo>
                  <a:lnTo>
                    <a:pt x="1600" y="3461"/>
                  </a:lnTo>
                  <a:lnTo>
                    <a:pt x="1568" y="3421"/>
                  </a:lnTo>
                  <a:lnTo>
                    <a:pt x="1545" y="3378"/>
                  </a:lnTo>
                  <a:lnTo>
                    <a:pt x="1530" y="3328"/>
                  </a:lnTo>
                  <a:lnTo>
                    <a:pt x="1524" y="3277"/>
                  </a:lnTo>
                  <a:lnTo>
                    <a:pt x="1530" y="3230"/>
                  </a:lnTo>
                  <a:lnTo>
                    <a:pt x="1541" y="3184"/>
                  </a:lnTo>
                  <a:lnTo>
                    <a:pt x="1562" y="3144"/>
                  </a:lnTo>
                  <a:lnTo>
                    <a:pt x="1589" y="3106"/>
                  </a:lnTo>
                  <a:lnTo>
                    <a:pt x="1623" y="3076"/>
                  </a:lnTo>
                  <a:lnTo>
                    <a:pt x="1502" y="3076"/>
                  </a:lnTo>
                  <a:lnTo>
                    <a:pt x="1095" y="3074"/>
                  </a:lnTo>
                  <a:lnTo>
                    <a:pt x="1088" y="2962"/>
                  </a:lnTo>
                  <a:lnTo>
                    <a:pt x="1069" y="2856"/>
                  </a:lnTo>
                  <a:lnTo>
                    <a:pt x="1042" y="2751"/>
                  </a:lnTo>
                  <a:lnTo>
                    <a:pt x="1004" y="2651"/>
                  </a:lnTo>
                  <a:lnTo>
                    <a:pt x="957" y="2556"/>
                  </a:lnTo>
                  <a:lnTo>
                    <a:pt x="902" y="2465"/>
                  </a:lnTo>
                  <a:lnTo>
                    <a:pt x="839" y="2381"/>
                  </a:lnTo>
                  <a:lnTo>
                    <a:pt x="769" y="2304"/>
                  </a:lnTo>
                  <a:lnTo>
                    <a:pt x="693" y="2232"/>
                  </a:lnTo>
                  <a:lnTo>
                    <a:pt x="610" y="2167"/>
                  </a:lnTo>
                  <a:lnTo>
                    <a:pt x="520" y="2112"/>
                  </a:lnTo>
                  <a:lnTo>
                    <a:pt x="426" y="2063"/>
                  </a:lnTo>
                  <a:lnTo>
                    <a:pt x="327" y="2025"/>
                  </a:lnTo>
                  <a:lnTo>
                    <a:pt x="222" y="1994"/>
                  </a:lnTo>
                  <a:lnTo>
                    <a:pt x="116" y="1973"/>
                  </a:lnTo>
                  <a:lnTo>
                    <a:pt x="4" y="1964"/>
                  </a:lnTo>
                  <a:lnTo>
                    <a:pt x="4" y="1592"/>
                  </a:lnTo>
                  <a:lnTo>
                    <a:pt x="55" y="1605"/>
                  </a:lnTo>
                  <a:lnTo>
                    <a:pt x="111" y="1609"/>
                  </a:lnTo>
                  <a:lnTo>
                    <a:pt x="173" y="1603"/>
                  </a:lnTo>
                  <a:lnTo>
                    <a:pt x="232" y="1586"/>
                  </a:lnTo>
                  <a:lnTo>
                    <a:pt x="285" y="1562"/>
                  </a:lnTo>
                  <a:lnTo>
                    <a:pt x="334" y="1528"/>
                  </a:lnTo>
                  <a:lnTo>
                    <a:pt x="376" y="1486"/>
                  </a:lnTo>
                  <a:lnTo>
                    <a:pt x="410" y="1436"/>
                  </a:lnTo>
                  <a:lnTo>
                    <a:pt x="437" y="1381"/>
                  </a:lnTo>
                  <a:lnTo>
                    <a:pt x="452" y="1323"/>
                  </a:lnTo>
                  <a:lnTo>
                    <a:pt x="458" y="1262"/>
                  </a:lnTo>
                  <a:lnTo>
                    <a:pt x="452" y="1199"/>
                  </a:lnTo>
                  <a:lnTo>
                    <a:pt x="437" y="1140"/>
                  </a:lnTo>
                  <a:lnTo>
                    <a:pt x="410" y="1085"/>
                  </a:lnTo>
                  <a:lnTo>
                    <a:pt x="376" y="1036"/>
                  </a:lnTo>
                  <a:lnTo>
                    <a:pt x="334" y="994"/>
                  </a:lnTo>
                  <a:lnTo>
                    <a:pt x="285" y="960"/>
                  </a:lnTo>
                  <a:lnTo>
                    <a:pt x="232" y="935"/>
                  </a:lnTo>
                  <a:lnTo>
                    <a:pt x="173" y="918"/>
                  </a:lnTo>
                  <a:lnTo>
                    <a:pt x="111" y="913"/>
                  </a:lnTo>
                  <a:lnTo>
                    <a:pt x="55" y="918"/>
                  </a:lnTo>
                  <a:lnTo>
                    <a:pt x="2" y="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443E4DAD-0246-EEAB-46B2-65023BFBE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809" y="2086726"/>
              <a:ext cx="1303571" cy="1192015"/>
            </a:xfrm>
            <a:custGeom>
              <a:avLst/>
              <a:gdLst>
                <a:gd name="T0" fmla="*/ 2969 w 3432"/>
                <a:gd name="T1" fmla="*/ 0 h 3038"/>
                <a:gd name="T2" fmla="*/ 2970 w 3432"/>
                <a:gd name="T3" fmla="*/ 1099 h 3038"/>
                <a:gd name="T4" fmla="*/ 3039 w 3432"/>
                <a:gd name="T5" fmla="*/ 1040 h 3038"/>
                <a:gd name="T6" fmla="*/ 3124 w 3432"/>
                <a:gd name="T7" fmla="*/ 1006 h 3038"/>
                <a:gd name="T8" fmla="*/ 3225 w 3432"/>
                <a:gd name="T9" fmla="*/ 1008 h 3038"/>
                <a:gd name="T10" fmla="*/ 3318 w 3432"/>
                <a:gd name="T11" fmla="*/ 1046 h 3038"/>
                <a:gd name="T12" fmla="*/ 3388 w 3432"/>
                <a:gd name="T13" fmla="*/ 1116 h 3038"/>
                <a:gd name="T14" fmla="*/ 3428 w 3432"/>
                <a:gd name="T15" fmla="*/ 1209 h 3038"/>
                <a:gd name="T16" fmla="*/ 3428 w 3432"/>
                <a:gd name="T17" fmla="*/ 1313 h 3038"/>
                <a:gd name="T18" fmla="*/ 3388 w 3432"/>
                <a:gd name="T19" fmla="*/ 1406 h 3038"/>
                <a:gd name="T20" fmla="*/ 3318 w 3432"/>
                <a:gd name="T21" fmla="*/ 1476 h 3038"/>
                <a:gd name="T22" fmla="*/ 3225 w 3432"/>
                <a:gd name="T23" fmla="*/ 1514 h 3038"/>
                <a:gd name="T24" fmla="*/ 3126 w 3432"/>
                <a:gd name="T25" fmla="*/ 1516 h 3038"/>
                <a:gd name="T26" fmla="*/ 3039 w 3432"/>
                <a:gd name="T27" fmla="*/ 1484 h 3038"/>
                <a:gd name="T28" fmla="*/ 2972 w 3432"/>
                <a:gd name="T29" fmla="*/ 1423 h 3038"/>
                <a:gd name="T30" fmla="*/ 2972 w 3432"/>
                <a:gd name="T31" fmla="*/ 1964 h 3038"/>
                <a:gd name="T32" fmla="*/ 2745 w 3432"/>
                <a:gd name="T33" fmla="*/ 1996 h 3038"/>
                <a:gd name="T34" fmla="*/ 2536 w 3432"/>
                <a:gd name="T35" fmla="*/ 2072 h 3038"/>
                <a:gd name="T36" fmla="*/ 2346 w 3432"/>
                <a:gd name="T37" fmla="*/ 2184 h 3038"/>
                <a:gd name="T38" fmla="*/ 2183 w 3432"/>
                <a:gd name="T39" fmla="*/ 2332 h 3038"/>
                <a:gd name="T40" fmla="*/ 2050 w 3432"/>
                <a:gd name="T41" fmla="*/ 2507 h 3038"/>
                <a:gd name="T42" fmla="*/ 1953 w 3432"/>
                <a:gd name="T43" fmla="*/ 2704 h 3038"/>
                <a:gd name="T44" fmla="*/ 1896 w 3432"/>
                <a:gd name="T45" fmla="*/ 2924 h 3038"/>
                <a:gd name="T46" fmla="*/ 1498 w 3432"/>
                <a:gd name="T47" fmla="*/ 3038 h 3038"/>
                <a:gd name="T48" fmla="*/ 1515 w 3432"/>
                <a:gd name="T49" fmla="*/ 2932 h 3038"/>
                <a:gd name="T50" fmla="*/ 1494 w 3432"/>
                <a:gd name="T51" fmla="*/ 2810 h 3038"/>
                <a:gd name="T52" fmla="*/ 1433 w 3432"/>
                <a:gd name="T53" fmla="*/ 2708 h 3038"/>
                <a:gd name="T54" fmla="*/ 1342 w 3432"/>
                <a:gd name="T55" fmla="*/ 2632 h 3038"/>
                <a:gd name="T56" fmla="*/ 1230 w 3432"/>
                <a:gd name="T57" fmla="*/ 2588 h 3038"/>
                <a:gd name="T58" fmla="*/ 1105 w 3432"/>
                <a:gd name="T59" fmla="*/ 2588 h 3038"/>
                <a:gd name="T60" fmla="*/ 991 w 3432"/>
                <a:gd name="T61" fmla="*/ 2630 h 3038"/>
                <a:gd name="T62" fmla="*/ 902 w 3432"/>
                <a:gd name="T63" fmla="*/ 2706 h 3038"/>
                <a:gd name="T64" fmla="*/ 841 w 3432"/>
                <a:gd name="T65" fmla="*/ 2808 h 3038"/>
                <a:gd name="T66" fmla="*/ 818 w 3432"/>
                <a:gd name="T67" fmla="*/ 2930 h 3038"/>
                <a:gd name="T68" fmla="*/ 835 w 3432"/>
                <a:gd name="T69" fmla="*/ 3038 h 3038"/>
                <a:gd name="T70" fmla="*/ 425 w 3432"/>
                <a:gd name="T71" fmla="*/ 2920 h 3038"/>
                <a:gd name="T72" fmla="*/ 450 w 3432"/>
                <a:gd name="T73" fmla="*/ 2687 h 3038"/>
                <a:gd name="T74" fmla="*/ 0 w 3432"/>
                <a:gd name="T75" fmla="*/ 2340 h 3038"/>
                <a:gd name="T76" fmla="*/ 369 w 3432"/>
                <a:gd name="T77" fmla="*/ 1822 h 3038"/>
                <a:gd name="T78" fmla="*/ 777 w 3432"/>
                <a:gd name="T79" fmla="*/ 1782 h 3038"/>
                <a:gd name="T80" fmla="*/ 963 w 3432"/>
                <a:gd name="T81" fmla="*/ 1509 h 3038"/>
                <a:gd name="T82" fmla="*/ 1179 w 3432"/>
                <a:gd name="T83" fmla="*/ 1262 h 3038"/>
                <a:gd name="T84" fmla="*/ 1018 w 3432"/>
                <a:gd name="T85" fmla="*/ 717 h 3038"/>
                <a:gd name="T86" fmla="*/ 1621 w 3432"/>
                <a:gd name="T87" fmla="*/ 514 h 3038"/>
                <a:gd name="T88" fmla="*/ 1970 w 3432"/>
                <a:gd name="T89" fmla="*/ 719 h 3038"/>
                <a:gd name="T90" fmla="*/ 2283 w 3432"/>
                <a:gd name="T91" fmla="*/ 605 h 3038"/>
                <a:gd name="T92" fmla="*/ 2614 w 3432"/>
                <a:gd name="T93" fmla="*/ 531 h 3038"/>
                <a:gd name="T94" fmla="*/ 2803 w 3432"/>
                <a:gd name="T95" fmla="*/ 0 h 3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32" h="3038">
                  <a:moveTo>
                    <a:pt x="2803" y="0"/>
                  </a:moveTo>
                  <a:lnTo>
                    <a:pt x="2969" y="0"/>
                  </a:lnTo>
                  <a:lnTo>
                    <a:pt x="2970" y="979"/>
                  </a:lnTo>
                  <a:lnTo>
                    <a:pt x="2970" y="1099"/>
                  </a:lnTo>
                  <a:lnTo>
                    <a:pt x="3003" y="1066"/>
                  </a:lnTo>
                  <a:lnTo>
                    <a:pt x="3039" y="1040"/>
                  </a:lnTo>
                  <a:lnTo>
                    <a:pt x="3081" y="1019"/>
                  </a:lnTo>
                  <a:lnTo>
                    <a:pt x="3124" y="1006"/>
                  </a:lnTo>
                  <a:lnTo>
                    <a:pt x="3174" y="1002"/>
                  </a:lnTo>
                  <a:lnTo>
                    <a:pt x="3225" y="1008"/>
                  </a:lnTo>
                  <a:lnTo>
                    <a:pt x="3274" y="1023"/>
                  </a:lnTo>
                  <a:lnTo>
                    <a:pt x="3318" y="1046"/>
                  </a:lnTo>
                  <a:lnTo>
                    <a:pt x="3356" y="1078"/>
                  </a:lnTo>
                  <a:lnTo>
                    <a:pt x="3388" y="1116"/>
                  </a:lnTo>
                  <a:lnTo>
                    <a:pt x="3413" y="1159"/>
                  </a:lnTo>
                  <a:lnTo>
                    <a:pt x="3428" y="1209"/>
                  </a:lnTo>
                  <a:lnTo>
                    <a:pt x="3432" y="1262"/>
                  </a:lnTo>
                  <a:lnTo>
                    <a:pt x="3428" y="1313"/>
                  </a:lnTo>
                  <a:lnTo>
                    <a:pt x="3413" y="1362"/>
                  </a:lnTo>
                  <a:lnTo>
                    <a:pt x="3388" y="1406"/>
                  </a:lnTo>
                  <a:lnTo>
                    <a:pt x="3356" y="1444"/>
                  </a:lnTo>
                  <a:lnTo>
                    <a:pt x="3318" y="1476"/>
                  </a:lnTo>
                  <a:lnTo>
                    <a:pt x="3274" y="1499"/>
                  </a:lnTo>
                  <a:lnTo>
                    <a:pt x="3225" y="1514"/>
                  </a:lnTo>
                  <a:lnTo>
                    <a:pt x="3174" y="1520"/>
                  </a:lnTo>
                  <a:lnTo>
                    <a:pt x="3126" y="1516"/>
                  </a:lnTo>
                  <a:lnTo>
                    <a:pt x="3081" y="1503"/>
                  </a:lnTo>
                  <a:lnTo>
                    <a:pt x="3039" y="1484"/>
                  </a:lnTo>
                  <a:lnTo>
                    <a:pt x="3003" y="1457"/>
                  </a:lnTo>
                  <a:lnTo>
                    <a:pt x="2972" y="1423"/>
                  </a:lnTo>
                  <a:lnTo>
                    <a:pt x="2972" y="1545"/>
                  </a:lnTo>
                  <a:lnTo>
                    <a:pt x="2972" y="1964"/>
                  </a:lnTo>
                  <a:lnTo>
                    <a:pt x="2857" y="1975"/>
                  </a:lnTo>
                  <a:lnTo>
                    <a:pt x="2745" y="1996"/>
                  </a:lnTo>
                  <a:lnTo>
                    <a:pt x="2638" y="2028"/>
                  </a:lnTo>
                  <a:lnTo>
                    <a:pt x="2536" y="2072"/>
                  </a:lnTo>
                  <a:lnTo>
                    <a:pt x="2437" y="2123"/>
                  </a:lnTo>
                  <a:lnTo>
                    <a:pt x="2346" y="2184"/>
                  </a:lnTo>
                  <a:lnTo>
                    <a:pt x="2261" y="2254"/>
                  </a:lnTo>
                  <a:lnTo>
                    <a:pt x="2183" y="2332"/>
                  </a:lnTo>
                  <a:lnTo>
                    <a:pt x="2113" y="2416"/>
                  </a:lnTo>
                  <a:lnTo>
                    <a:pt x="2050" y="2507"/>
                  </a:lnTo>
                  <a:lnTo>
                    <a:pt x="1997" y="2603"/>
                  </a:lnTo>
                  <a:lnTo>
                    <a:pt x="1953" y="2704"/>
                  </a:lnTo>
                  <a:lnTo>
                    <a:pt x="1919" y="2812"/>
                  </a:lnTo>
                  <a:lnTo>
                    <a:pt x="1896" y="2924"/>
                  </a:lnTo>
                  <a:lnTo>
                    <a:pt x="1885" y="3038"/>
                  </a:lnTo>
                  <a:lnTo>
                    <a:pt x="1498" y="3038"/>
                  </a:lnTo>
                  <a:lnTo>
                    <a:pt x="1511" y="2987"/>
                  </a:lnTo>
                  <a:lnTo>
                    <a:pt x="1515" y="2932"/>
                  </a:lnTo>
                  <a:lnTo>
                    <a:pt x="1509" y="2869"/>
                  </a:lnTo>
                  <a:lnTo>
                    <a:pt x="1494" y="2810"/>
                  </a:lnTo>
                  <a:lnTo>
                    <a:pt x="1467" y="2757"/>
                  </a:lnTo>
                  <a:lnTo>
                    <a:pt x="1433" y="2708"/>
                  </a:lnTo>
                  <a:lnTo>
                    <a:pt x="1391" y="2666"/>
                  </a:lnTo>
                  <a:lnTo>
                    <a:pt x="1342" y="2632"/>
                  </a:lnTo>
                  <a:lnTo>
                    <a:pt x="1289" y="2605"/>
                  </a:lnTo>
                  <a:lnTo>
                    <a:pt x="1230" y="2588"/>
                  </a:lnTo>
                  <a:lnTo>
                    <a:pt x="1168" y="2583"/>
                  </a:lnTo>
                  <a:lnTo>
                    <a:pt x="1105" y="2588"/>
                  </a:lnTo>
                  <a:lnTo>
                    <a:pt x="1046" y="2605"/>
                  </a:lnTo>
                  <a:lnTo>
                    <a:pt x="991" y="2630"/>
                  </a:lnTo>
                  <a:lnTo>
                    <a:pt x="944" y="2664"/>
                  </a:lnTo>
                  <a:lnTo>
                    <a:pt x="902" y="2706"/>
                  </a:lnTo>
                  <a:lnTo>
                    <a:pt x="866" y="2755"/>
                  </a:lnTo>
                  <a:lnTo>
                    <a:pt x="841" y="2808"/>
                  </a:lnTo>
                  <a:lnTo>
                    <a:pt x="824" y="2867"/>
                  </a:lnTo>
                  <a:lnTo>
                    <a:pt x="818" y="2930"/>
                  </a:lnTo>
                  <a:lnTo>
                    <a:pt x="822" y="2985"/>
                  </a:lnTo>
                  <a:lnTo>
                    <a:pt x="835" y="3038"/>
                  </a:lnTo>
                  <a:lnTo>
                    <a:pt x="420" y="3038"/>
                  </a:lnTo>
                  <a:lnTo>
                    <a:pt x="425" y="2920"/>
                  </a:lnTo>
                  <a:lnTo>
                    <a:pt x="435" y="2803"/>
                  </a:lnTo>
                  <a:lnTo>
                    <a:pt x="450" y="2687"/>
                  </a:lnTo>
                  <a:lnTo>
                    <a:pt x="122" y="2579"/>
                  </a:lnTo>
                  <a:lnTo>
                    <a:pt x="0" y="2340"/>
                  </a:lnTo>
                  <a:lnTo>
                    <a:pt x="129" y="1943"/>
                  </a:lnTo>
                  <a:lnTo>
                    <a:pt x="369" y="1822"/>
                  </a:lnTo>
                  <a:lnTo>
                    <a:pt x="697" y="1928"/>
                  </a:lnTo>
                  <a:lnTo>
                    <a:pt x="777" y="1782"/>
                  </a:lnTo>
                  <a:lnTo>
                    <a:pt x="866" y="1643"/>
                  </a:lnTo>
                  <a:lnTo>
                    <a:pt x="963" y="1509"/>
                  </a:lnTo>
                  <a:lnTo>
                    <a:pt x="1067" y="1381"/>
                  </a:lnTo>
                  <a:lnTo>
                    <a:pt x="1179" y="1262"/>
                  </a:lnTo>
                  <a:lnTo>
                    <a:pt x="976" y="983"/>
                  </a:lnTo>
                  <a:lnTo>
                    <a:pt x="1018" y="717"/>
                  </a:lnTo>
                  <a:lnTo>
                    <a:pt x="1355" y="472"/>
                  </a:lnTo>
                  <a:lnTo>
                    <a:pt x="1621" y="514"/>
                  </a:lnTo>
                  <a:lnTo>
                    <a:pt x="1822" y="791"/>
                  </a:lnTo>
                  <a:lnTo>
                    <a:pt x="1970" y="719"/>
                  </a:lnTo>
                  <a:lnTo>
                    <a:pt x="2124" y="657"/>
                  </a:lnTo>
                  <a:lnTo>
                    <a:pt x="2283" y="605"/>
                  </a:lnTo>
                  <a:lnTo>
                    <a:pt x="2447" y="562"/>
                  </a:lnTo>
                  <a:lnTo>
                    <a:pt x="2614" y="531"/>
                  </a:lnTo>
                  <a:lnTo>
                    <a:pt x="2614" y="190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8CFAF9A2-516F-EAF3-A046-A17A4194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4494" y="3316838"/>
              <a:ext cx="1462083" cy="1237042"/>
            </a:xfrm>
            <a:custGeom>
              <a:avLst/>
              <a:gdLst>
                <a:gd name="T0" fmla="*/ 1943 w 3460"/>
                <a:gd name="T1" fmla="*/ 2 h 3036"/>
                <a:gd name="T2" fmla="*/ 1924 w 3460"/>
                <a:gd name="T3" fmla="*/ 108 h 3036"/>
                <a:gd name="T4" fmla="*/ 1947 w 3460"/>
                <a:gd name="T5" fmla="*/ 230 h 3036"/>
                <a:gd name="T6" fmla="*/ 2006 w 3460"/>
                <a:gd name="T7" fmla="*/ 332 h 3036"/>
                <a:gd name="T8" fmla="*/ 2095 w 3460"/>
                <a:gd name="T9" fmla="*/ 408 h 3036"/>
                <a:gd name="T10" fmla="*/ 2209 w 3460"/>
                <a:gd name="T11" fmla="*/ 452 h 3036"/>
                <a:gd name="T12" fmla="*/ 2334 w 3460"/>
                <a:gd name="T13" fmla="*/ 452 h 3036"/>
                <a:gd name="T14" fmla="*/ 2446 w 3460"/>
                <a:gd name="T15" fmla="*/ 412 h 3036"/>
                <a:gd name="T16" fmla="*/ 2537 w 3460"/>
                <a:gd name="T17" fmla="*/ 336 h 3036"/>
                <a:gd name="T18" fmla="*/ 2598 w 3460"/>
                <a:gd name="T19" fmla="*/ 233 h 3036"/>
                <a:gd name="T20" fmla="*/ 2621 w 3460"/>
                <a:gd name="T21" fmla="*/ 112 h 3036"/>
                <a:gd name="T22" fmla="*/ 2604 w 3460"/>
                <a:gd name="T23" fmla="*/ 4 h 3036"/>
                <a:gd name="T24" fmla="*/ 3040 w 3460"/>
                <a:gd name="T25" fmla="*/ 174 h 3036"/>
                <a:gd name="T26" fmla="*/ 3336 w 3460"/>
                <a:gd name="T27" fmla="*/ 444 h 3036"/>
                <a:gd name="T28" fmla="*/ 3330 w 3460"/>
                <a:gd name="T29" fmla="*/ 1080 h 3036"/>
                <a:gd name="T30" fmla="*/ 2774 w 3460"/>
                <a:gd name="T31" fmla="*/ 1099 h 3036"/>
                <a:gd name="T32" fmla="*/ 2606 w 3460"/>
                <a:gd name="T33" fmla="*/ 1387 h 3036"/>
                <a:gd name="T34" fmla="*/ 2402 w 3460"/>
                <a:gd name="T35" fmla="*/ 1651 h 3036"/>
                <a:gd name="T36" fmla="*/ 2488 w 3460"/>
                <a:gd name="T37" fmla="*/ 2044 h 3036"/>
                <a:gd name="T38" fmla="*/ 2112 w 3460"/>
                <a:gd name="T39" fmla="*/ 2556 h 3036"/>
                <a:gd name="T40" fmla="*/ 1647 w 3460"/>
                <a:gd name="T41" fmla="*/ 2243 h 3036"/>
                <a:gd name="T42" fmla="*/ 1389 w 3460"/>
                <a:gd name="T43" fmla="*/ 2360 h 3036"/>
                <a:gd name="T44" fmla="*/ 1116 w 3460"/>
                <a:gd name="T45" fmla="*/ 2450 h 3036"/>
                <a:gd name="T46" fmla="*/ 831 w 3460"/>
                <a:gd name="T47" fmla="*/ 2507 h 3036"/>
                <a:gd name="T48" fmla="*/ 639 w 3460"/>
                <a:gd name="T49" fmla="*/ 3036 h 3036"/>
                <a:gd name="T50" fmla="*/ 459 w 3460"/>
                <a:gd name="T51" fmla="*/ 2055 h 3036"/>
                <a:gd name="T52" fmla="*/ 429 w 3460"/>
                <a:gd name="T53" fmla="*/ 1968 h 3036"/>
                <a:gd name="T54" fmla="*/ 351 w 3460"/>
                <a:gd name="T55" fmla="*/ 2015 h 3036"/>
                <a:gd name="T56" fmla="*/ 258 w 3460"/>
                <a:gd name="T57" fmla="*/ 2032 h 3036"/>
                <a:gd name="T58" fmla="*/ 157 w 3460"/>
                <a:gd name="T59" fmla="*/ 2011 h 3036"/>
                <a:gd name="T60" fmla="*/ 74 w 3460"/>
                <a:gd name="T61" fmla="*/ 1954 h 3036"/>
                <a:gd name="T62" fmla="*/ 19 w 3460"/>
                <a:gd name="T63" fmla="*/ 1873 h 3036"/>
                <a:gd name="T64" fmla="*/ 0 w 3460"/>
                <a:gd name="T65" fmla="*/ 1770 h 3036"/>
                <a:gd name="T66" fmla="*/ 21 w 3460"/>
                <a:gd name="T67" fmla="*/ 1670 h 3036"/>
                <a:gd name="T68" fmla="*/ 76 w 3460"/>
                <a:gd name="T69" fmla="*/ 1588 h 3036"/>
                <a:gd name="T70" fmla="*/ 159 w 3460"/>
                <a:gd name="T71" fmla="*/ 1533 h 3036"/>
                <a:gd name="T72" fmla="*/ 260 w 3460"/>
                <a:gd name="T73" fmla="*/ 1512 h 3036"/>
                <a:gd name="T74" fmla="*/ 353 w 3460"/>
                <a:gd name="T75" fmla="*/ 1531 h 3036"/>
                <a:gd name="T76" fmla="*/ 429 w 3460"/>
                <a:gd name="T77" fmla="*/ 1577 h 3036"/>
                <a:gd name="T78" fmla="*/ 461 w 3460"/>
                <a:gd name="T79" fmla="*/ 1490 h 3036"/>
                <a:gd name="T80" fmla="*/ 573 w 3460"/>
                <a:gd name="T81" fmla="*/ 1064 h 3036"/>
                <a:gd name="T82" fmla="*/ 786 w 3460"/>
                <a:gd name="T83" fmla="*/ 1019 h 3036"/>
                <a:gd name="T84" fmla="*/ 981 w 3460"/>
                <a:gd name="T85" fmla="*/ 939 h 3036"/>
                <a:gd name="T86" fmla="*/ 1156 w 3460"/>
                <a:gd name="T87" fmla="*/ 823 h 3036"/>
                <a:gd name="T88" fmla="*/ 1307 w 3460"/>
                <a:gd name="T89" fmla="*/ 679 h 3036"/>
                <a:gd name="T90" fmla="*/ 1429 w 3460"/>
                <a:gd name="T91" fmla="*/ 508 h 3036"/>
                <a:gd name="T92" fmla="*/ 1518 w 3460"/>
                <a:gd name="T93" fmla="*/ 319 h 3036"/>
                <a:gd name="T94" fmla="*/ 1571 w 3460"/>
                <a:gd name="T95" fmla="*/ 110 h 3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60" h="3036">
                  <a:moveTo>
                    <a:pt x="1584" y="0"/>
                  </a:moveTo>
                  <a:lnTo>
                    <a:pt x="1943" y="2"/>
                  </a:lnTo>
                  <a:lnTo>
                    <a:pt x="1930" y="53"/>
                  </a:lnTo>
                  <a:lnTo>
                    <a:pt x="1924" y="108"/>
                  </a:lnTo>
                  <a:lnTo>
                    <a:pt x="1930" y="171"/>
                  </a:lnTo>
                  <a:lnTo>
                    <a:pt x="1947" y="230"/>
                  </a:lnTo>
                  <a:lnTo>
                    <a:pt x="1972" y="283"/>
                  </a:lnTo>
                  <a:lnTo>
                    <a:pt x="2006" y="332"/>
                  </a:lnTo>
                  <a:lnTo>
                    <a:pt x="2048" y="374"/>
                  </a:lnTo>
                  <a:lnTo>
                    <a:pt x="2095" y="408"/>
                  </a:lnTo>
                  <a:lnTo>
                    <a:pt x="2150" y="434"/>
                  </a:lnTo>
                  <a:lnTo>
                    <a:pt x="2209" y="452"/>
                  </a:lnTo>
                  <a:lnTo>
                    <a:pt x="2271" y="457"/>
                  </a:lnTo>
                  <a:lnTo>
                    <a:pt x="2334" y="452"/>
                  </a:lnTo>
                  <a:lnTo>
                    <a:pt x="2393" y="436"/>
                  </a:lnTo>
                  <a:lnTo>
                    <a:pt x="2446" y="412"/>
                  </a:lnTo>
                  <a:lnTo>
                    <a:pt x="2495" y="378"/>
                  </a:lnTo>
                  <a:lnTo>
                    <a:pt x="2537" y="336"/>
                  </a:lnTo>
                  <a:lnTo>
                    <a:pt x="2573" y="286"/>
                  </a:lnTo>
                  <a:lnTo>
                    <a:pt x="2598" y="233"/>
                  </a:lnTo>
                  <a:lnTo>
                    <a:pt x="2615" y="174"/>
                  </a:lnTo>
                  <a:lnTo>
                    <a:pt x="2621" y="112"/>
                  </a:lnTo>
                  <a:lnTo>
                    <a:pt x="2617" y="57"/>
                  </a:lnTo>
                  <a:lnTo>
                    <a:pt x="2604" y="4"/>
                  </a:lnTo>
                  <a:lnTo>
                    <a:pt x="3050" y="6"/>
                  </a:lnTo>
                  <a:lnTo>
                    <a:pt x="3040" y="174"/>
                  </a:lnTo>
                  <a:lnTo>
                    <a:pt x="3019" y="341"/>
                  </a:lnTo>
                  <a:lnTo>
                    <a:pt x="3336" y="444"/>
                  </a:lnTo>
                  <a:lnTo>
                    <a:pt x="3460" y="681"/>
                  </a:lnTo>
                  <a:lnTo>
                    <a:pt x="3330" y="1080"/>
                  </a:lnTo>
                  <a:lnTo>
                    <a:pt x="3093" y="1201"/>
                  </a:lnTo>
                  <a:lnTo>
                    <a:pt x="2774" y="1099"/>
                  </a:lnTo>
                  <a:lnTo>
                    <a:pt x="2695" y="1247"/>
                  </a:lnTo>
                  <a:lnTo>
                    <a:pt x="2606" y="1387"/>
                  </a:lnTo>
                  <a:lnTo>
                    <a:pt x="2509" y="1522"/>
                  </a:lnTo>
                  <a:lnTo>
                    <a:pt x="2402" y="1651"/>
                  </a:lnTo>
                  <a:lnTo>
                    <a:pt x="2290" y="1772"/>
                  </a:lnTo>
                  <a:lnTo>
                    <a:pt x="2488" y="2044"/>
                  </a:lnTo>
                  <a:lnTo>
                    <a:pt x="2448" y="2307"/>
                  </a:lnTo>
                  <a:lnTo>
                    <a:pt x="2112" y="2556"/>
                  </a:lnTo>
                  <a:lnTo>
                    <a:pt x="1846" y="2514"/>
                  </a:lnTo>
                  <a:lnTo>
                    <a:pt x="1647" y="2243"/>
                  </a:lnTo>
                  <a:lnTo>
                    <a:pt x="1520" y="2305"/>
                  </a:lnTo>
                  <a:lnTo>
                    <a:pt x="1389" y="2360"/>
                  </a:lnTo>
                  <a:lnTo>
                    <a:pt x="1254" y="2408"/>
                  </a:lnTo>
                  <a:lnTo>
                    <a:pt x="1116" y="2450"/>
                  </a:lnTo>
                  <a:lnTo>
                    <a:pt x="975" y="2482"/>
                  </a:lnTo>
                  <a:lnTo>
                    <a:pt x="831" y="2507"/>
                  </a:lnTo>
                  <a:lnTo>
                    <a:pt x="831" y="2846"/>
                  </a:lnTo>
                  <a:lnTo>
                    <a:pt x="639" y="3036"/>
                  </a:lnTo>
                  <a:lnTo>
                    <a:pt x="457" y="3036"/>
                  </a:lnTo>
                  <a:lnTo>
                    <a:pt x="459" y="2055"/>
                  </a:lnTo>
                  <a:lnTo>
                    <a:pt x="461" y="1935"/>
                  </a:lnTo>
                  <a:lnTo>
                    <a:pt x="429" y="1968"/>
                  </a:lnTo>
                  <a:lnTo>
                    <a:pt x="393" y="1994"/>
                  </a:lnTo>
                  <a:lnTo>
                    <a:pt x="351" y="2015"/>
                  </a:lnTo>
                  <a:lnTo>
                    <a:pt x="305" y="2028"/>
                  </a:lnTo>
                  <a:lnTo>
                    <a:pt x="258" y="2032"/>
                  </a:lnTo>
                  <a:lnTo>
                    <a:pt x="205" y="2027"/>
                  </a:lnTo>
                  <a:lnTo>
                    <a:pt x="157" y="2011"/>
                  </a:lnTo>
                  <a:lnTo>
                    <a:pt x="112" y="1987"/>
                  </a:lnTo>
                  <a:lnTo>
                    <a:pt x="74" y="1954"/>
                  </a:lnTo>
                  <a:lnTo>
                    <a:pt x="43" y="1916"/>
                  </a:lnTo>
                  <a:lnTo>
                    <a:pt x="19" y="1873"/>
                  </a:lnTo>
                  <a:lnTo>
                    <a:pt x="4" y="1823"/>
                  </a:lnTo>
                  <a:lnTo>
                    <a:pt x="0" y="1770"/>
                  </a:lnTo>
                  <a:lnTo>
                    <a:pt x="6" y="1719"/>
                  </a:lnTo>
                  <a:lnTo>
                    <a:pt x="21" y="1670"/>
                  </a:lnTo>
                  <a:lnTo>
                    <a:pt x="43" y="1626"/>
                  </a:lnTo>
                  <a:lnTo>
                    <a:pt x="76" y="1588"/>
                  </a:lnTo>
                  <a:lnTo>
                    <a:pt x="114" y="1556"/>
                  </a:lnTo>
                  <a:lnTo>
                    <a:pt x="159" y="1533"/>
                  </a:lnTo>
                  <a:lnTo>
                    <a:pt x="207" y="1518"/>
                  </a:lnTo>
                  <a:lnTo>
                    <a:pt x="260" y="1512"/>
                  </a:lnTo>
                  <a:lnTo>
                    <a:pt x="307" y="1518"/>
                  </a:lnTo>
                  <a:lnTo>
                    <a:pt x="353" y="1531"/>
                  </a:lnTo>
                  <a:lnTo>
                    <a:pt x="393" y="1550"/>
                  </a:lnTo>
                  <a:lnTo>
                    <a:pt x="429" y="1577"/>
                  </a:lnTo>
                  <a:lnTo>
                    <a:pt x="461" y="1611"/>
                  </a:lnTo>
                  <a:lnTo>
                    <a:pt x="461" y="1490"/>
                  </a:lnTo>
                  <a:lnTo>
                    <a:pt x="463" y="1070"/>
                  </a:lnTo>
                  <a:lnTo>
                    <a:pt x="573" y="1064"/>
                  </a:lnTo>
                  <a:lnTo>
                    <a:pt x="681" y="1047"/>
                  </a:lnTo>
                  <a:lnTo>
                    <a:pt x="786" y="1019"/>
                  </a:lnTo>
                  <a:lnTo>
                    <a:pt x="886" y="983"/>
                  </a:lnTo>
                  <a:lnTo>
                    <a:pt x="981" y="939"/>
                  </a:lnTo>
                  <a:lnTo>
                    <a:pt x="1072" y="884"/>
                  </a:lnTo>
                  <a:lnTo>
                    <a:pt x="1156" y="823"/>
                  </a:lnTo>
                  <a:lnTo>
                    <a:pt x="1235" y="755"/>
                  </a:lnTo>
                  <a:lnTo>
                    <a:pt x="1307" y="679"/>
                  </a:lnTo>
                  <a:lnTo>
                    <a:pt x="1372" y="598"/>
                  </a:lnTo>
                  <a:lnTo>
                    <a:pt x="1429" y="508"/>
                  </a:lnTo>
                  <a:lnTo>
                    <a:pt x="1478" y="415"/>
                  </a:lnTo>
                  <a:lnTo>
                    <a:pt x="1518" y="319"/>
                  </a:lnTo>
                  <a:lnTo>
                    <a:pt x="1550" y="216"/>
                  </a:lnTo>
                  <a:lnTo>
                    <a:pt x="1571" y="110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40376814-155B-4A2C-03E9-03F6007D8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242" y="3152819"/>
              <a:ext cx="1184482" cy="1353215"/>
            </a:xfrm>
            <a:custGeom>
              <a:avLst/>
              <a:gdLst>
                <a:gd name="T0" fmla="*/ 1228 w 2951"/>
                <a:gd name="T1" fmla="*/ 5 h 3531"/>
                <a:gd name="T2" fmla="*/ 1321 w 2951"/>
                <a:gd name="T3" fmla="*/ 45 h 3531"/>
                <a:gd name="T4" fmla="*/ 1391 w 2951"/>
                <a:gd name="T5" fmla="*/ 115 h 3531"/>
                <a:gd name="T6" fmla="*/ 1429 w 2951"/>
                <a:gd name="T7" fmla="*/ 207 h 3531"/>
                <a:gd name="T8" fmla="*/ 1431 w 2951"/>
                <a:gd name="T9" fmla="*/ 307 h 3531"/>
                <a:gd name="T10" fmla="*/ 1397 w 2951"/>
                <a:gd name="T11" fmla="*/ 393 h 3531"/>
                <a:gd name="T12" fmla="*/ 1338 w 2951"/>
                <a:gd name="T13" fmla="*/ 461 h 3531"/>
                <a:gd name="T14" fmla="*/ 1892 w 2951"/>
                <a:gd name="T15" fmla="*/ 461 h 3531"/>
                <a:gd name="T16" fmla="*/ 1922 w 2951"/>
                <a:gd name="T17" fmla="*/ 689 h 3531"/>
                <a:gd name="T18" fmla="*/ 1994 w 2951"/>
                <a:gd name="T19" fmla="*/ 901 h 3531"/>
                <a:gd name="T20" fmla="*/ 2105 w 2951"/>
                <a:gd name="T21" fmla="*/ 1093 h 3531"/>
                <a:gd name="T22" fmla="*/ 2249 w 2951"/>
                <a:gd name="T23" fmla="*/ 1256 h 3531"/>
                <a:gd name="T24" fmla="*/ 2421 w 2951"/>
                <a:gd name="T25" fmla="*/ 1391 h 3531"/>
                <a:gd name="T26" fmla="*/ 2619 w 2951"/>
                <a:gd name="T27" fmla="*/ 1491 h 3531"/>
                <a:gd name="T28" fmla="*/ 2835 w 2951"/>
                <a:gd name="T29" fmla="*/ 1552 h 3531"/>
                <a:gd name="T30" fmla="*/ 2949 w 2951"/>
                <a:gd name="T31" fmla="*/ 1939 h 3531"/>
                <a:gd name="T32" fmla="*/ 2843 w 2951"/>
                <a:gd name="T33" fmla="*/ 1922 h 3531"/>
                <a:gd name="T34" fmla="*/ 2721 w 2951"/>
                <a:gd name="T35" fmla="*/ 1943 h 3531"/>
                <a:gd name="T36" fmla="*/ 2619 w 2951"/>
                <a:gd name="T37" fmla="*/ 2002 h 3531"/>
                <a:gd name="T38" fmla="*/ 2541 w 2951"/>
                <a:gd name="T39" fmla="*/ 2093 h 3531"/>
                <a:gd name="T40" fmla="*/ 2499 w 2951"/>
                <a:gd name="T41" fmla="*/ 2205 h 3531"/>
                <a:gd name="T42" fmla="*/ 2499 w 2951"/>
                <a:gd name="T43" fmla="*/ 2330 h 3531"/>
                <a:gd name="T44" fmla="*/ 2541 w 2951"/>
                <a:gd name="T45" fmla="*/ 2444 h 3531"/>
                <a:gd name="T46" fmla="*/ 2617 w 2951"/>
                <a:gd name="T47" fmla="*/ 2535 h 3531"/>
                <a:gd name="T48" fmla="*/ 2719 w 2951"/>
                <a:gd name="T49" fmla="*/ 2596 h 3531"/>
                <a:gd name="T50" fmla="*/ 2839 w 2951"/>
                <a:gd name="T51" fmla="*/ 2616 h 3531"/>
                <a:gd name="T52" fmla="*/ 2947 w 2951"/>
                <a:gd name="T53" fmla="*/ 2601 h 3531"/>
                <a:gd name="T54" fmla="*/ 2805 w 2951"/>
                <a:gd name="T55" fmla="*/ 3531 h 3531"/>
                <a:gd name="T56" fmla="*/ 2617 w 2951"/>
                <a:gd name="T57" fmla="*/ 3000 h 3531"/>
                <a:gd name="T58" fmla="*/ 2298 w 2951"/>
                <a:gd name="T59" fmla="*/ 2928 h 3531"/>
                <a:gd name="T60" fmla="*/ 1993 w 2951"/>
                <a:gd name="T61" fmla="*/ 2818 h 3531"/>
                <a:gd name="T62" fmla="*/ 1647 w 2951"/>
                <a:gd name="T63" fmla="*/ 3028 h 3531"/>
                <a:gd name="T64" fmla="*/ 1044 w 2951"/>
                <a:gd name="T65" fmla="*/ 2827 h 3531"/>
                <a:gd name="T66" fmla="*/ 1201 w 2951"/>
                <a:gd name="T67" fmla="*/ 2283 h 3531"/>
                <a:gd name="T68" fmla="*/ 1006 w 2951"/>
                <a:gd name="T69" fmla="*/ 2066 h 3531"/>
                <a:gd name="T70" fmla="*/ 835 w 2951"/>
                <a:gd name="T71" fmla="*/ 1829 h 3531"/>
                <a:gd name="T72" fmla="*/ 691 w 2951"/>
                <a:gd name="T73" fmla="*/ 1575 h 3531"/>
                <a:gd name="T74" fmla="*/ 123 w 2951"/>
                <a:gd name="T75" fmla="*/ 1552 h 3531"/>
                <a:gd name="T76" fmla="*/ 125 w 2951"/>
                <a:gd name="T77" fmla="*/ 914 h 3531"/>
                <a:gd name="T78" fmla="*/ 440 w 2951"/>
                <a:gd name="T79" fmla="*/ 696 h 3531"/>
                <a:gd name="T80" fmla="*/ 427 w 2951"/>
                <a:gd name="T81" fmla="*/ 461 h 3531"/>
                <a:gd name="T82" fmla="*/ 981 w 2951"/>
                <a:gd name="T83" fmla="*/ 430 h 3531"/>
                <a:gd name="T84" fmla="*/ 934 w 2951"/>
                <a:gd name="T85" fmla="*/ 351 h 3531"/>
                <a:gd name="T86" fmla="*/ 917 w 2951"/>
                <a:gd name="T87" fmla="*/ 258 h 3531"/>
                <a:gd name="T88" fmla="*/ 937 w 2951"/>
                <a:gd name="T89" fmla="*/ 157 h 3531"/>
                <a:gd name="T90" fmla="*/ 992 w 2951"/>
                <a:gd name="T91" fmla="*/ 76 h 3531"/>
                <a:gd name="T92" fmla="*/ 1076 w 2951"/>
                <a:gd name="T93" fmla="*/ 21 h 3531"/>
                <a:gd name="T94" fmla="*/ 1177 w 2951"/>
                <a:gd name="T95" fmla="*/ 0 h 3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51" h="3531">
                  <a:moveTo>
                    <a:pt x="1177" y="0"/>
                  </a:moveTo>
                  <a:lnTo>
                    <a:pt x="1228" y="5"/>
                  </a:lnTo>
                  <a:lnTo>
                    <a:pt x="1277" y="21"/>
                  </a:lnTo>
                  <a:lnTo>
                    <a:pt x="1321" y="45"/>
                  </a:lnTo>
                  <a:lnTo>
                    <a:pt x="1359" y="76"/>
                  </a:lnTo>
                  <a:lnTo>
                    <a:pt x="1391" y="115"/>
                  </a:lnTo>
                  <a:lnTo>
                    <a:pt x="1416" y="159"/>
                  </a:lnTo>
                  <a:lnTo>
                    <a:pt x="1429" y="207"/>
                  </a:lnTo>
                  <a:lnTo>
                    <a:pt x="1435" y="260"/>
                  </a:lnTo>
                  <a:lnTo>
                    <a:pt x="1431" y="307"/>
                  </a:lnTo>
                  <a:lnTo>
                    <a:pt x="1418" y="353"/>
                  </a:lnTo>
                  <a:lnTo>
                    <a:pt x="1397" y="393"/>
                  </a:lnTo>
                  <a:lnTo>
                    <a:pt x="1370" y="430"/>
                  </a:lnTo>
                  <a:lnTo>
                    <a:pt x="1338" y="461"/>
                  </a:lnTo>
                  <a:lnTo>
                    <a:pt x="1459" y="461"/>
                  </a:lnTo>
                  <a:lnTo>
                    <a:pt x="1892" y="461"/>
                  </a:lnTo>
                  <a:lnTo>
                    <a:pt x="1901" y="577"/>
                  </a:lnTo>
                  <a:lnTo>
                    <a:pt x="1922" y="689"/>
                  </a:lnTo>
                  <a:lnTo>
                    <a:pt x="1953" y="797"/>
                  </a:lnTo>
                  <a:lnTo>
                    <a:pt x="1994" y="901"/>
                  </a:lnTo>
                  <a:lnTo>
                    <a:pt x="2044" y="1000"/>
                  </a:lnTo>
                  <a:lnTo>
                    <a:pt x="2105" y="1093"/>
                  </a:lnTo>
                  <a:lnTo>
                    <a:pt x="2173" y="1178"/>
                  </a:lnTo>
                  <a:lnTo>
                    <a:pt x="2249" y="1256"/>
                  </a:lnTo>
                  <a:lnTo>
                    <a:pt x="2332" y="1328"/>
                  </a:lnTo>
                  <a:lnTo>
                    <a:pt x="2421" y="1391"/>
                  </a:lnTo>
                  <a:lnTo>
                    <a:pt x="2516" y="1446"/>
                  </a:lnTo>
                  <a:lnTo>
                    <a:pt x="2619" y="1491"/>
                  </a:lnTo>
                  <a:lnTo>
                    <a:pt x="2725" y="1527"/>
                  </a:lnTo>
                  <a:lnTo>
                    <a:pt x="2835" y="1552"/>
                  </a:lnTo>
                  <a:lnTo>
                    <a:pt x="2951" y="1565"/>
                  </a:lnTo>
                  <a:lnTo>
                    <a:pt x="2949" y="1939"/>
                  </a:lnTo>
                  <a:lnTo>
                    <a:pt x="2898" y="1926"/>
                  </a:lnTo>
                  <a:lnTo>
                    <a:pt x="2843" y="1922"/>
                  </a:lnTo>
                  <a:lnTo>
                    <a:pt x="2780" y="1928"/>
                  </a:lnTo>
                  <a:lnTo>
                    <a:pt x="2721" y="1943"/>
                  </a:lnTo>
                  <a:lnTo>
                    <a:pt x="2668" y="1968"/>
                  </a:lnTo>
                  <a:lnTo>
                    <a:pt x="2619" y="2002"/>
                  </a:lnTo>
                  <a:lnTo>
                    <a:pt x="2577" y="2043"/>
                  </a:lnTo>
                  <a:lnTo>
                    <a:pt x="2541" y="2093"/>
                  </a:lnTo>
                  <a:lnTo>
                    <a:pt x="2516" y="2146"/>
                  </a:lnTo>
                  <a:lnTo>
                    <a:pt x="2499" y="2205"/>
                  </a:lnTo>
                  <a:lnTo>
                    <a:pt x="2494" y="2267"/>
                  </a:lnTo>
                  <a:lnTo>
                    <a:pt x="2499" y="2330"/>
                  </a:lnTo>
                  <a:lnTo>
                    <a:pt x="2514" y="2389"/>
                  </a:lnTo>
                  <a:lnTo>
                    <a:pt x="2541" y="2444"/>
                  </a:lnTo>
                  <a:lnTo>
                    <a:pt x="2575" y="2493"/>
                  </a:lnTo>
                  <a:lnTo>
                    <a:pt x="2617" y="2535"/>
                  </a:lnTo>
                  <a:lnTo>
                    <a:pt x="2664" y="2569"/>
                  </a:lnTo>
                  <a:lnTo>
                    <a:pt x="2719" y="2596"/>
                  </a:lnTo>
                  <a:lnTo>
                    <a:pt x="2778" y="2611"/>
                  </a:lnTo>
                  <a:lnTo>
                    <a:pt x="2839" y="2616"/>
                  </a:lnTo>
                  <a:lnTo>
                    <a:pt x="2896" y="2613"/>
                  </a:lnTo>
                  <a:lnTo>
                    <a:pt x="2947" y="2601"/>
                  </a:lnTo>
                  <a:lnTo>
                    <a:pt x="2945" y="3531"/>
                  </a:lnTo>
                  <a:lnTo>
                    <a:pt x="2805" y="3531"/>
                  </a:lnTo>
                  <a:lnTo>
                    <a:pt x="2617" y="3341"/>
                  </a:lnTo>
                  <a:lnTo>
                    <a:pt x="2617" y="3000"/>
                  </a:lnTo>
                  <a:lnTo>
                    <a:pt x="2456" y="2969"/>
                  </a:lnTo>
                  <a:lnTo>
                    <a:pt x="2298" y="2928"/>
                  </a:lnTo>
                  <a:lnTo>
                    <a:pt x="2143" y="2878"/>
                  </a:lnTo>
                  <a:lnTo>
                    <a:pt x="1993" y="2818"/>
                  </a:lnTo>
                  <a:lnTo>
                    <a:pt x="1848" y="2749"/>
                  </a:lnTo>
                  <a:lnTo>
                    <a:pt x="1647" y="3028"/>
                  </a:lnTo>
                  <a:lnTo>
                    <a:pt x="1381" y="3070"/>
                  </a:lnTo>
                  <a:lnTo>
                    <a:pt x="1044" y="2827"/>
                  </a:lnTo>
                  <a:lnTo>
                    <a:pt x="1000" y="2561"/>
                  </a:lnTo>
                  <a:lnTo>
                    <a:pt x="1201" y="2283"/>
                  </a:lnTo>
                  <a:lnTo>
                    <a:pt x="1101" y="2178"/>
                  </a:lnTo>
                  <a:lnTo>
                    <a:pt x="1006" y="2066"/>
                  </a:lnTo>
                  <a:lnTo>
                    <a:pt x="917" y="1950"/>
                  </a:lnTo>
                  <a:lnTo>
                    <a:pt x="835" y="1829"/>
                  </a:lnTo>
                  <a:lnTo>
                    <a:pt x="759" y="1704"/>
                  </a:lnTo>
                  <a:lnTo>
                    <a:pt x="691" y="1575"/>
                  </a:lnTo>
                  <a:lnTo>
                    <a:pt x="360" y="1677"/>
                  </a:lnTo>
                  <a:lnTo>
                    <a:pt x="123" y="1552"/>
                  </a:lnTo>
                  <a:lnTo>
                    <a:pt x="0" y="1153"/>
                  </a:lnTo>
                  <a:lnTo>
                    <a:pt x="125" y="914"/>
                  </a:lnTo>
                  <a:lnTo>
                    <a:pt x="455" y="812"/>
                  </a:lnTo>
                  <a:lnTo>
                    <a:pt x="440" y="696"/>
                  </a:lnTo>
                  <a:lnTo>
                    <a:pt x="431" y="580"/>
                  </a:lnTo>
                  <a:lnTo>
                    <a:pt x="427" y="461"/>
                  </a:lnTo>
                  <a:lnTo>
                    <a:pt x="1013" y="461"/>
                  </a:lnTo>
                  <a:lnTo>
                    <a:pt x="981" y="430"/>
                  </a:lnTo>
                  <a:lnTo>
                    <a:pt x="953" y="393"/>
                  </a:lnTo>
                  <a:lnTo>
                    <a:pt x="934" y="351"/>
                  </a:lnTo>
                  <a:lnTo>
                    <a:pt x="920" y="307"/>
                  </a:lnTo>
                  <a:lnTo>
                    <a:pt x="917" y="258"/>
                  </a:lnTo>
                  <a:lnTo>
                    <a:pt x="922" y="207"/>
                  </a:lnTo>
                  <a:lnTo>
                    <a:pt x="937" y="157"/>
                  </a:lnTo>
                  <a:lnTo>
                    <a:pt x="960" y="114"/>
                  </a:lnTo>
                  <a:lnTo>
                    <a:pt x="992" y="76"/>
                  </a:lnTo>
                  <a:lnTo>
                    <a:pt x="1030" y="43"/>
                  </a:lnTo>
                  <a:lnTo>
                    <a:pt x="1076" y="21"/>
                  </a:lnTo>
                  <a:lnTo>
                    <a:pt x="1123" y="5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E12090E-04BE-38D7-19B2-71E8306FFCB3}"/>
                </a:ext>
              </a:extLst>
            </p:cNvPr>
            <p:cNvSpPr txBox="1"/>
            <p:nvPr/>
          </p:nvSpPr>
          <p:spPr>
            <a:xfrm>
              <a:off x="9034216" y="2723083"/>
              <a:ext cx="655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Reward</a:t>
              </a:r>
              <a:endParaRPr lang="en-AU" sz="12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C797159-BD65-EC9E-FA9A-48E1BBAC1415}"/>
                </a:ext>
              </a:extLst>
            </p:cNvPr>
            <p:cNvSpPr txBox="1"/>
            <p:nvPr/>
          </p:nvSpPr>
          <p:spPr>
            <a:xfrm>
              <a:off x="7929902" y="2616728"/>
              <a:ext cx="610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Source</a:t>
              </a:r>
              <a:endParaRPr lang="en-AU" sz="12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DD7856B-BEBF-6DD3-A9AD-19543634E08C}"/>
                </a:ext>
              </a:extLst>
            </p:cNvPr>
            <p:cNvSpPr txBox="1"/>
            <p:nvPr/>
          </p:nvSpPr>
          <p:spPr>
            <a:xfrm>
              <a:off x="7971247" y="3620662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Align</a:t>
              </a:r>
              <a:endParaRPr lang="en-AU" sz="1200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AA0D173-9E81-2524-A87A-BE5F226E71C5}"/>
                </a:ext>
              </a:extLst>
            </p:cNvPr>
            <p:cNvSpPr txBox="1"/>
            <p:nvPr/>
          </p:nvSpPr>
          <p:spPr>
            <a:xfrm>
              <a:off x="8929606" y="3597507"/>
              <a:ext cx="780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Learn &amp; Develop</a:t>
              </a:r>
              <a:endParaRPr lang="en-AU" sz="1200" dirty="0"/>
            </a:p>
          </p:txBody>
        </p:sp>
      </p:grpSp>
      <p:sp>
        <p:nvSpPr>
          <p:cNvPr id="99" name="Oval 22">
            <a:extLst>
              <a:ext uri="{FF2B5EF4-FFF2-40B4-BE49-F238E27FC236}">
                <a16:creationId xmlns:a16="http://schemas.microsoft.com/office/drawing/2014/main" id="{5CC83B47-3CC1-357C-9E90-165713FA4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432" y="3300222"/>
            <a:ext cx="913078" cy="8957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571500" dist="571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0" name="Freeform 77">
            <a:extLst>
              <a:ext uri="{FF2B5EF4-FFF2-40B4-BE49-F238E27FC236}">
                <a16:creationId xmlns:a16="http://schemas.microsoft.com/office/drawing/2014/main" id="{FE1651C7-E871-CFEC-BC6C-4DCF76AD7576}"/>
              </a:ext>
            </a:extLst>
          </p:cNvPr>
          <p:cNvSpPr>
            <a:spLocks/>
          </p:cNvSpPr>
          <p:nvPr/>
        </p:nvSpPr>
        <p:spPr bwMode="auto">
          <a:xfrm>
            <a:off x="802430" y="3941119"/>
            <a:ext cx="716020" cy="462868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01" name="Freeform 77">
            <a:extLst>
              <a:ext uri="{FF2B5EF4-FFF2-40B4-BE49-F238E27FC236}">
                <a16:creationId xmlns:a16="http://schemas.microsoft.com/office/drawing/2014/main" id="{A8F82862-9ACD-20F9-610D-FA159583B3BF}"/>
              </a:ext>
            </a:extLst>
          </p:cNvPr>
          <p:cNvSpPr>
            <a:spLocks/>
          </p:cNvSpPr>
          <p:nvPr/>
        </p:nvSpPr>
        <p:spPr bwMode="auto">
          <a:xfrm>
            <a:off x="2016224" y="4734116"/>
            <a:ext cx="758067" cy="462048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02" name="Freeform 77">
            <a:extLst>
              <a:ext uri="{FF2B5EF4-FFF2-40B4-BE49-F238E27FC236}">
                <a16:creationId xmlns:a16="http://schemas.microsoft.com/office/drawing/2014/main" id="{0997D92B-D3B7-E49B-2549-0CC053793A25}"/>
              </a:ext>
            </a:extLst>
          </p:cNvPr>
          <p:cNvSpPr>
            <a:spLocks/>
          </p:cNvSpPr>
          <p:nvPr/>
        </p:nvSpPr>
        <p:spPr bwMode="auto">
          <a:xfrm>
            <a:off x="1103594" y="2490687"/>
            <a:ext cx="739397" cy="495171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03" name="Freeform 77">
            <a:extLst>
              <a:ext uri="{FF2B5EF4-FFF2-40B4-BE49-F238E27FC236}">
                <a16:creationId xmlns:a16="http://schemas.microsoft.com/office/drawing/2014/main" id="{E8BC88CE-9A94-582D-17B4-F075787D9FEA}"/>
              </a:ext>
            </a:extLst>
          </p:cNvPr>
          <p:cNvSpPr>
            <a:spLocks/>
          </p:cNvSpPr>
          <p:nvPr/>
        </p:nvSpPr>
        <p:spPr bwMode="auto">
          <a:xfrm>
            <a:off x="3230472" y="3681660"/>
            <a:ext cx="815892" cy="506784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04" name="Freeform 77">
            <a:extLst>
              <a:ext uri="{FF2B5EF4-FFF2-40B4-BE49-F238E27FC236}">
                <a16:creationId xmlns:a16="http://schemas.microsoft.com/office/drawing/2014/main" id="{F6BCABAE-5FBF-D547-95A5-3A9C3F696B91}"/>
              </a:ext>
            </a:extLst>
          </p:cNvPr>
          <p:cNvSpPr>
            <a:spLocks/>
          </p:cNvSpPr>
          <p:nvPr/>
        </p:nvSpPr>
        <p:spPr bwMode="auto">
          <a:xfrm>
            <a:off x="2634178" y="2433863"/>
            <a:ext cx="739397" cy="495171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105" name="Graphic 104" descr="Alterations &amp; Tailoring outline">
            <a:extLst>
              <a:ext uri="{FF2B5EF4-FFF2-40B4-BE49-F238E27FC236}">
                <a16:creationId xmlns:a16="http://schemas.microsoft.com/office/drawing/2014/main" id="{09CFD2F2-F472-3B9A-7209-89690CF3C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05592" y="2536807"/>
            <a:ext cx="484066" cy="484066"/>
          </a:xfrm>
          <a:prstGeom prst="rect">
            <a:avLst/>
          </a:prstGeom>
        </p:spPr>
      </p:pic>
      <p:pic>
        <p:nvPicPr>
          <p:cNvPr id="106" name="Graphic 105" descr="Connections with solid fill">
            <a:extLst>
              <a:ext uri="{FF2B5EF4-FFF2-40B4-BE49-F238E27FC236}">
                <a16:creationId xmlns:a16="http://schemas.microsoft.com/office/drawing/2014/main" id="{3EE8F104-FE1B-F654-D269-E02CC022D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6292" y="3986167"/>
            <a:ext cx="438262" cy="438262"/>
          </a:xfrm>
          <a:prstGeom prst="rect">
            <a:avLst/>
          </a:prstGeom>
        </p:spPr>
      </p:pic>
      <p:pic>
        <p:nvPicPr>
          <p:cNvPr id="107" name="Graphic 106" descr="Ripple outline">
            <a:extLst>
              <a:ext uri="{FF2B5EF4-FFF2-40B4-BE49-F238E27FC236}">
                <a16:creationId xmlns:a16="http://schemas.microsoft.com/office/drawing/2014/main" id="{D3239531-5FEF-885C-6637-C456F71650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67339" y="4729222"/>
            <a:ext cx="493162" cy="493162"/>
          </a:xfrm>
          <a:prstGeom prst="rect">
            <a:avLst/>
          </a:prstGeom>
        </p:spPr>
      </p:pic>
      <p:pic>
        <p:nvPicPr>
          <p:cNvPr id="108" name="Graphic 107" descr="Hockey Stick Curve Graph with solid fill">
            <a:extLst>
              <a:ext uri="{FF2B5EF4-FFF2-40B4-BE49-F238E27FC236}">
                <a16:creationId xmlns:a16="http://schemas.microsoft.com/office/drawing/2014/main" id="{AE74FE00-E413-545A-C467-50A67D811A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27678" y="3788461"/>
            <a:ext cx="389920" cy="389920"/>
          </a:xfrm>
          <a:prstGeom prst="rect">
            <a:avLst/>
          </a:prstGeom>
        </p:spPr>
      </p:pic>
      <p:pic>
        <p:nvPicPr>
          <p:cNvPr id="109" name="Graphic 108" descr="Drama outline">
            <a:extLst>
              <a:ext uri="{FF2B5EF4-FFF2-40B4-BE49-F238E27FC236}">
                <a16:creationId xmlns:a16="http://schemas.microsoft.com/office/drawing/2014/main" id="{B5DE162A-B272-042C-C4F9-90CA37CFC1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45208" y="2440583"/>
            <a:ext cx="527864" cy="527864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E723170-E101-D728-1B34-1BEFF8F2162A}"/>
              </a:ext>
            </a:extLst>
          </p:cNvPr>
          <p:cNvSpPr txBox="1"/>
          <p:nvPr/>
        </p:nvSpPr>
        <p:spPr>
          <a:xfrm>
            <a:off x="1943289" y="3493000"/>
            <a:ext cx="8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Human Resources</a:t>
            </a:r>
            <a:endParaRPr lang="en-AU" sz="12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054CFF-258A-3B9D-332E-EA71AFC58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 Platform</a:t>
            </a:r>
            <a:br>
              <a:rPr lang="en-US" b="1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800" b="1" i="1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Enabling Transformation</a:t>
            </a:r>
            <a:endParaRPr lang="en-US" b="1" i="1" dirty="0">
              <a:solidFill>
                <a:srgbClr val="1E7BB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FCF698-AD49-A8CB-E25D-848A06D29F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70758" y="172577"/>
            <a:ext cx="4463605" cy="36435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313B0F-D4B4-1450-1FFF-561A19236E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44113" y="3811168"/>
            <a:ext cx="4411309" cy="29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712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15B2-8F6E-D7CC-10CB-76297D842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EEFB6-0838-EA41-8E3F-3DAB06263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6" y="70242"/>
            <a:ext cx="4846740" cy="368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BFCA6-DEF5-3085-D78C-5120E746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938" y="1460685"/>
            <a:ext cx="9199661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58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EE9D2D-7AA7-1786-AB37-16B5A69A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56" y="993437"/>
            <a:ext cx="9199661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32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01BE-E4BB-CFE7-ABC5-0D97A909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04" y="1625372"/>
            <a:ext cx="1632172" cy="1325563"/>
          </a:xfrm>
        </p:spPr>
        <p:txBody>
          <a:bodyPr/>
          <a:lstStyle/>
          <a:p>
            <a:pPr algn="ctr"/>
            <a:r>
              <a:rPr lang="en-AU" dirty="0"/>
              <a:t>Staff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0FD319-A30A-AD6B-2190-17C65B8A8571}"/>
              </a:ext>
            </a:extLst>
          </p:cNvPr>
          <p:cNvSpPr txBox="1">
            <a:spLocks/>
          </p:cNvSpPr>
          <p:nvPr/>
        </p:nvSpPr>
        <p:spPr>
          <a:xfrm>
            <a:off x="6349778" y="1625372"/>
            <a:ext cx="26370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en-AU" dirty="0"/>
              <a:t>Leaders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78BC68-F8EA-2AA2-F9AA-0A5E6AB4F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897" y="3346493"/>
            <a:ext cx="1484279" cy="254002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99C6B64-5CB8-FE34-4972-3833F7EB3501}"/>
              </a:ext>
            </a:extLst>
          </p:cNvPr>
          <p:cNvSpPr/>
          <p:nvPr/>
        </p:nvSpPr>
        <p:spPr>
          <a:xfrm>
            <a:off x="1028973" y="2827355"/>
            <a:ext cx="3783419" cy="3488885"/>
          </a:xfrm>
          <a:prstGeom prst="ellipse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E109F5-DE04-5440-06BE-075A00DD8A3A}"/>
              </a:ext>
            </a:extLst>
          </p:cNvPr>
          <p:cNvSpPr txBox="1"/>
          <p:nvPr/>
        </p:nvSpPr>
        <p:spPr>
          <a:xfrm>
            <a:off x="1083072" y="3057348"/>
            <a:ext cx="140323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1. Measure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oppins SemiBold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3CE10-D52B-8483-3E33-E00C416C5046}"/>
              </a:ext>
            </a:extLst>
          </p:cNvPr>
          <p:cNvSpPr txBox="1"/>
          <p:nvPr/>
        </p:nvSpPr>
        <p:spPr>
          <a:xfrm>
            <a:off x="683635" y="4577826"/>
            <a:ext cx="89779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2. Connect with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ABA269-369B-F503-020D-E51ADE377D38}"/>
              </a:ext>
            </a:extLst>
          </p:cNvPr>
          <p:cNvSpPr txBox="1"/>
          <p:nvPr/>
        </p:nvSpPr>
        <p:spPr>
          <a:xfrm>
            <a:off x="2433171" y="6023034"/>
            <a:ext cx="110511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B0F0"/>
                </a:solidFill>
                <a:latin typeface="Poppin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3. Reflect on impact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774EDB-89D4-0BD4-8223-0187B6DC285D}"/>
              </a:ext>
            </a:extLst>
          </p:cNvPr>
          <p:cNvSpPr txBox="1"/>
          <p:nvPr/>
        </p:nvSpPr>
        <p:spPr>
          <a:xfrm>
            <a:off x="4724007" y="4504633"/>
            <a:ext cx="68226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4. Commit to change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8795C0-0FE6-A274-8E84-BC97C83F5ADF}"/>
              </a:ext>
            </a:extLst>
          </p:cNvPr>
          <p:cNvSpPr txBox="1"/>
          <p:nvPr/>
        </p:nvSpPr>
        <p:spPr>
          <a:xfrm>
            <a:off x="3760558" y="3028747"/>
            <a:ext cx="94797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5. Act and record</a:t>
            </a:r>
          </a:p>
        </p:txBody>
      </p:sp>
      <p:sp>
        <p:nvSpPr>
          <p:cNvPr id="18" name="Freeform 77">
            <a:extLst>
              <a:ext uri="{FF2B5EF4-FFF2-40B4-BE49-F238E27FC236}">
                <a16:creationId xmlns:a16="http://schemas.microsoft.com/office/drawing/2014/main" id="{E64F2F6E-F5E1-AD84-EBEF-D5E9647BA3AB}"/>
              </a:ext>
            </a:extLst>
          </p:cNvPr>
          <p:cNvSpPr>
            <a:spLocks/>
          </p:cNvSpPr>
          <p:nvPr/>
        </p:nvSpPr>
        <p:spPr bwMode="auto">
          <a:xfrm>
            <a:off x="725062" y="4885603"/>
            <a:ext cx="716020" cy="462868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9" name="Freeform 77">
            <a:extLst>
              <a:ext uri="{FF2B5EF4-FFF2-40B4-BE49-F238E27FC236}">
                <a16:creationId xmlns:a16="http://schemas.microsoft.com/office/drawing/2014/main" id="{FE50AC10-3F8B-5AA0-915F-23AE444312C1}"/>
              </a:ext>
            </a:extLst>
          </p:cNvPr>
          <p:cNvSpPr>
            <a:spLocks/>
          </p:cNvSpPr>
          <p:nvPr/>
        </p:nvSpPr>
        <p:spPr bwMode="auto">
          <a:xfrm>
            <a:off x="3323174" y="5937997"/>
            <a:ext cx="758067" cy="462048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0" name="Freeform 77">
            <a:extLst>
              <a:ext uri="{FF2B5EF4-FFF2-40B4-BE49-F238E27FC236}">
                <a16:creationId xmlns:a16="http://schemas.microsoft.com/office/drawing/2014/main" id="{9E5A18B2-7E02-5E6D-EA3C-AACCF7E87D23}"/>
              </a:ext>
            </a:extLst>
          </p:cNvPr>
          <p:cNvSpPr>
            <a:spLocks/>
          </p:cNvSpPr>
          <p:nvPr/>
        </p:nvSpPr>
        <p:spPr bwMode="auto">
          <a:xfrm>
            <a:off x="1259269" y="3196684"/>
            <a:ext cx="739397" cy="495171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1" name="Freeform 77">
            <a:extLst>
              <a:ext uri="{FF2B5EF4-FFF2-40B4-BE49-F238E27FC236}">
                <a16:creationId xmlns:a16="http://schemas.microsoft.com/office/drawing/2014/main" id="{95323B01-B8E3-70A9-86F0-1C252AA7590E}"/>
              </a:ext>
            </a:extLst>
          </p:cNvPr>
          <p:cNvSpPr>
            <a:spLocks/>
          </p:cNvSpPr>
          <p:nvPr/>
        </p:nvSpPr>
        <p:spPr bwMode="auto">
          <a:xfrm>
            <a:off x="4511474" y="3962459"/>
            <a:ext cx="815892" cy="506784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2" name="Freeform 77">
            <a:extLst>
              <a:ext uri="{FF2B5EF4-FFF2-40B4-BE49-F238E27FC236}">
                <a16:creationId xmlns:a16="http://schemas.microsoft.com/office/drawing/2014/main" id="{E55C58F1-D9C6-EBE5-FFA3-5FFED99AB1EF}"/>
              </a:ext>
            </a:extLst>
          </p:cNvPr>
          <p:cNvSpPr>
            <a:spLocks/>
          </p:cNvSpPr>
          <p:nvPr/>
        </p:nvSpPr>
        <p:spPr bwMode="auto">
          <a:xfrm>
            <a:off x="3112965" y="2644396"/>
            <a:ext cx="739397" cy="495171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3" name="Graphic 22" descr="Alterations &amp; Tailoring outline">
            <a:extLst>
              <a:ext uri="{FF2B5EF4-FFF2-40B4-BE49-F238E27FC236}">
                <a16:creationId xmlns:a16="http://schemas.microsoft.com/office/drawing/2014/main" id="{A1382EFF-1662-27AE-2E1F-375A700F1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1267" y="3242804"/>
            <a:ext cx="484066" cy="484066"/>
          </a:xfrm>
          <a:prstGeom prst="rect">
            <a:avLst/>
          </a:prstGeom>
        </p:spPr>
      </p:pic>
      <p:pic>
        <p:nvPicPr>
          <p:cNvPr id="24" name="Graphic 23" descr="Connections with solid fill">
            <a:extLst>
              <a:ext uri="{FF2B5EF4-FFF2-40B4-BE49-F238E27FC236}">
                <a16:creationId xmlns:a16="http://schemas.microsoft.com/office/drawing/2014/main" id="{118C9F01-53A7-812E-A5E0-1044CF0FD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924" y="4930651"/>
            <a:ext cx="438262" cy="438262"/>
          </a:xfrm>
          <a:prstGeom prst="rect">
            <a:avLst/>
          </a:prstGeom>
        </p:spPr>
      </p:pic>
      <p:pic>
        <p:nvPicPr>
          <p:cNvPr id="25" name="Graphic 24" descr="Ripple outline">
            <a:extLst>
              <a:ext uri="{FF2B5EF4-FFF2-40B4-BE49-F238E27FC236}">
                <a16:creationId xmlns:a16="http://schemas.microsoft.com/office/drawing/2014/main" id="{F975F727-747A-0161-69A6-FDE13B74E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74289" y="5933103"/>
            <a:ext cx="493162" cy="493162"/>
          </a:xfrm>
          <a:prstGeom prst="rect">
            <a:avLst/>
          </a:prstGeom>
        </p:spPr>
      </p:pic>
      <p:pic>
        <p:nvPicPr>
          <p:cNvPr id="26" name="Graphic 25" descr="Hockey Stick Curve Graph with solid fill">
            <a:extLst>
              <a:ext uri="{FF2B5EF4-FFF2-40B4-BE49-F238E27FC236}">
                <a16:creationId xmlns:a16="http://schemas.microsoft.com/office/drawing/2014/main" id="{A261CA0A-05DE-47A2-1D57-C6B82DA60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8680" y="4069260"/>
            <a:ext cx="389920" cy="389920"/>
          </a:xfrm>
          <a:prstGeom prst="rect">
            <a:avLst/>
          </a:prstGeom>
        </p:spPr>
      </p:pic>
      <p:pic>
        <p:nvPicPr>
          <p:cNvPr id="27" name="Graphic 26" descr="Drama outline">
            <a:extLst>
              <a:ext uri="{FF2B5EF4-FFF2-40B4-BE49-F238E27FC236}">
                <a16:creationId xmlns:a16="http://schemas.microsoft.com/office/drawing/2014/main" id="{D7A4CD59-0350-F274-F839-DFB5CB2B33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23995" y="2651116"/>
            <a:ext cx="527864" cy="5278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C740A98-465F-FD18-22CA-EE65B11FAE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0000"/>
          <a:stretch/>
        </p:blipFill>
        <p:spPr>
          <a:xfrm>
            <a:off x="5770168" y="2891981"/>
            <a:ext cx="4090771" cy="3225064"/>
          </a:xfrm>
          <a:prstGeom prst="rect">
            <a:avLst/>
          </a:prstGeom>
        </p:spPr>
      </p:pic>
      <p:pic>
        <p:nvPicPr>
          <p:cNvPr id="34" name="Graphic 33" descr="Transfer outline">
            <a:extLst>
              <a:ext uri="{FF2B5EF4-FFF2-40B4-BE49-F238E27FC236}">
                <a16:creationId xmlns:a16="http://schemas.microsoft.com/office/drawing/2014/main" id="{03B51597-5752-C6D0-4AD9-F22DAC7033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24400" y="2971800"/>
            <a:ext cx="914400" cy="914400"/>
          </a:xfrm>
          <a:prstGeom prst="rect">
            <a:avLst/>
          </a:prstGeom>
        </p:spPr>
      </p:pic>
      <p:pic>
        <p:nvPicPr>
          <p:cNvPr id="35" name="Graphic 34" descr="Transfer outline">
            <a:extLst>
              <a:ext uri="{FF2B5EF4-FFF2-40B4-BE49-F238E27FC236}">
                <a16:creationId xmlns:a16="http://schemas.microsoft.com/office/drawing/2014/main" id="{B86E75F0-650B-8395-20B5-C76DFB2908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41400" y="50776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49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4A9B81C-DBB8-0F61-87A9-136D0DB5D82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50" y="187891"/>
            <a:ext cx="4521153" cy="6658921"/>
          </a:xfrm>
          <a:prstGeom prst="rect">
            <a:avLst/>
          </a:prstGeom>
        </p:spPr>
      </p:pic>
      <p:sp>
        <p:nvSpPr>
          <p:cNvPr id="8" name="Freeform 26">
            <a:extLst>
              <a:ext uri="{FF2B5EF4-FFF2-40B4-BE49-F238E27FC236}">
                <a16:creationId xmlns:a16="http://schemas.microsoft.com/office/drawing/2014/main" id="{B6F5140D-5D67-AA9D-F570-F645264111C6}"/>
              </a:ext>
            </a:extLst>
          </p:cNvPr>
          <p:cNvSpPr>
            <a:spLocks/>
          </p:cNvSpPr>
          <p:nvPr/>
        </p:nvSpPr>
        <p:spPr bwMode="auto">
          <a:xfrm>
            <a:off x="8183841" y="3833275"/>
            <a:ext cx="852670" cy="933121"/>
          </a:xfrm>
          <a:custGeom>
            <a:avLst/>
            <a:gdLst>
              <a:gd name="T0" fmla="*/ 388 w 452"/>
              <a:gd name="T1" fmla="*/ 351 h 351"/>
              <a:gd name="T2" fmla="*/ 452 w 452"/>
              <a:gd name="T3" fmla="*/ 121 h 351"/>
              <a:gd name="T4" fmla="*/ 244 w 452"/>
              <a:gd name="T5" fmla="*/ 153 h 351"/>
              <a:gd name="T6" fmla="*/ 110 w 452"/>
              <a:gd name="T7" fmla="*/ 0 h 351"/>
              <a:gd name="T8" fmla="*/ 0 w 452"/>
              <a:gd name="T9" fmla="*/ 280 h 351"/>
              <a:gd name="T10" fmla="*/ 214 w 452"/>
              <a:gd name="T11" fmla="*/ 213 h 351"/>
              <a:gd name="T12" fmla="*/ 388 w 452"/>
              <a:gd name="T13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2" h="351">
                <a:moveTo>
                  <a:pt x="388" y="351"/>
                </a:moveTo>
                <a:cubicBezTo>
                  <a:pt x="452" y="121"/>
                  <a:pt x="452" y="121"/>
                  <a:pt x="452" y="121"/>
                </a:cubicBezTo>
                <a:cubicBezTo>
                  <a:pt x="452" y="121"/>
                  <a:pt x="350" y="187"/>
                  <a:pt x="244" y="153"/>
                </a:cubicBezTo>
                <a:cubicBezTo>
                  <a:pt x="131" y="117"/>
                  <a:pt x="110" y="0"/>
                  <a:pt x="110" y="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80"/>
                  <a:pt x="86" y="180"/>
                  <a:pt x="214" y="213"/>
                </a:cubicBezTo>
                <a:cubicBezTo>
                  <a:pt x="330" y="243"/>
                  <a:pt x="388" y="351"/>
                  <a:pt x="388" y="351"/>
                </a:cubicBezTo>
                <a:close/>
              </a:path>
            </a:pathLst>
          </a:custGeom>
          <a:solidFill>
            <a:srgbClr val="FFB3B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2B5489B9-7DE0-AD81-A9C6-B3D63CA4D4A2}"/>
              </a:ext>
            </a:extLst>
          </p:cNvPr>
          <p:cNvSpPr>
            <a:spLocks/>
          </p:cNvSpPr>
          <p:nvPr/>
        </p:nvSpPr>
        <p:spPr bwMode="auto">
          <a:xfrm rot="20584349">
            <a:off x="8164883" y="3403134"/>
            <a:ext cx="890587" cy="639293"/>
          </a:xfrm>
          <a:custGeom>
            <a:avLst/>
            <a:gdLst>
              <a:gd name="T0" fmla="*/ 388 w 452"/>
              <a:gd name="T1" fmla="*/ 0 h 351"/>
              <a:gd name="T2" fmla="*/ 452 w 452"/>
              <a:gd name="T3" fmla="*/ 230 h 351"/>
              <a:gd name="T4" fmla="*/ 244 w 452"/>
              <a:gd name="T5" fmla="*/ 198 h 351"/>
              <a:gd name="T6" fmla="*/ 110 w 452"/>
              <a:gd name="T7" fmla="*/ 351 h 351"/>
              <a:gd name="T8" fmla="*/ 0 w 452"/>
              <a:gd name="T9" fmla="*/ 71 h 351"/>
              <a:gd name="T10" fmla="*/ 214 w 452"/>
              <a:gd name="T11" fmla="*/ 138 h 351"/>
              <a:gd name="T12" fmla="*/ 388 w 452"/>
              <a:gd name="T13" fmla="*/ 0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2" h="351">
                <a:moveTo>
                  <a:pt x="388" y="0"/>
                </a:moveTo>
                <a:cubicBezTo>
                  <a:pt x="452" y="230"/>
                  <a:pt x="452" y="230"/>
                  <a:pt x="452" y="230"/>
                </a:cubicBezTo>
                <a:cubicBezTo>
                  <a:pt x="452" y="230"/>
                  <a:pt x="350" y="164"/>
                  <a:pt x="244" y="198"/>
                </a:cubicBezTo>
                <a:cubicBezTo>
                  <a:pt x="131" y="234"/>
                  <a:pt x="110" y="351"/>
                  <a:pt x="110" y="35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1"/>
                  <a:pt x="86" y="171"/>
                  <a:pt x="214" y="138"/>
                </a:cubicBezTo>
                <a:cubicBezTo>
                  <a:pt x="330" y="108"/>
                  <a:pt x="388" y="0"/>
                  <a:pt x="388" y="0"/>
                </a:cubicBezTo>
                <a:close/>
              </a:path>
            </a:pathLst>
          </a:custGeom>
          <a:solidFill>
            <a:srgbClr val="FFB3B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1F074D28-DC30-25CE-CB5C-CCFE52F47FEB}"/>
              </a:ext>
            </a:extLst>
          </p:cNvPr>
          <p:cNvSpPr>
            <a:spLocks/>
          </p:cNvSpPr>
          <p:nvPr/>
        </p:nvSpPr>
        <p:spPr bwMode="auto">
          <a:xfrm rot="20644976">
            <a:off x="7859057" y="2339292"/>
            <a:ext cx="917184" cy="1434335"/>
          </a:xfrm>
          <a:custGeom>
            <a:avLst/>
            <a:gdLst>
              <a:gd name="T0" fmla="*/ 530 w 692"/>
              <a:gd name="T1" fmla="*/ 0 h 704"/>
              <a:gd name="T2" fmla="*/ 692 w 692"/>
              <a:gd name="T3" fmla="*/ 245 h 704"/>
              <a:gd name="T4" fmla="*/ 399 w 692"/>
              <a:gd name="T5" fmla="*/ 343 h 704"/>
              <a:gd name="T6" fmla="*/ 268 w 692"/>
              <a:gd name="T7" fmla="*/ 704 h 704"/>
              <a:gd name="T8" fmla="*/ 0 w 692"/>
              <a:gd name="T9" fmla="*/ 436 h 704"/>
              <a:gd name="T10" fmla="*/ 346 w 692"/>
              <a:gd name="T11" fmla="*/ 281 h 704"/>
              <a:gd name="T12" fmla="*/ 530 w 692"/>
              <a:gd name="T13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2" h="704">
                <a:moveTo>
                  <a:pt x="530" y="0"/>
                </a:moveTo>
                <a:cubicBezTo>
                  <a:pt x="692" y="245"/>
                  <a:pt x="692" y="245"/>
                  <a:pt x="692" y="245"/>
                </a:cubicBezTo>
                <a:cubicBezTo>
                  <a:pt x="692" y="245"/>
                  <a:pt x="541" y="215"/>
                  <a:pt x="399" y="343"/>
                </a:cubicBezTo>
                <a:cubicBezTo>
                  <a:pt x="258" y="470"/>
                  <a:pt x="268" y="704"/>
                  <a:pt x="268" y="704"/>
                </a:cubicBezTo>
                <a:cubicBezTo>
                  <a:pt x="0" y="436"/>
                  <a:pt x="0" y="436"/>
                  <a:pt x="0" y="436"/>
                </a:cubicBezTo>
                <a:cubicBezTo>
                  <a:pt x="0" y="436"/>
                  <a:pt x="253" y="374"/>
                  <a:pt x="346" y="281"/>
                </a:cubicBezTo>
                <a:cubicBezTo>
                  <a:pt x="487" y="141"/>
                  <a:pt x="530" y="0"/>
                  <a:pt x="530" y="0"/>
                </a:cubicBezTo>
                <a:close/>
              </a:path>
            </a:pathLst>
          </a:custGeom>
          <a:solidFill>
            <a:srgbClr val="FFB3B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906400BB-912B-270A-D6ED-4588DD8EA939}"/>
              </a:ext>
            </a:extLst>
          </p:cNvPr>
          <p:cNvSpPr>
            <a:spLocks/>
          </p:cNvSpPr>
          <p:nvPr/>
        </p:nvSpPr>
        <p:spPr bwMode="auto">
          <a:xfrm rot="12656856" flipH="1">
            <a:off x="7301083" y="4110938"/>
            <a:ext cx="2191271" cy="1120871"/>
          </a:xfrm>
          <a:custGeom>
            <a:avLst/>
            <a:gdLst>
              <a:gd name="T0" fmla="*/ 530 w 692"/>
              <a:gd name="T1" fmla="*/ 0 h 704"/>
              <a:gd name="T2" fmla="*/ 692 w 692"/>
              <a:gd name="T3" fmla="*/ 245 h 704"/>
              <a:gd name="T4" fmla="*/ 399 w 692"/>
              <a:gd name="T5" fmla="*/ 343 h 704"/>
              <a:gd name="T6" fmla="*/ 268 w 692"/>
              <a:gd name="T7" fmla="*/ 704 h 704"/>
              <a:gd name="T8" fmla="*/ 0 w 692"/>
              <a:gd name="T9" fmla="*/ 436 h 704"/>
              <a:gd name="T10" fmla="*/ 346 w 692"/>
              <a:gd name="T11" fmla="*/ 281 h 704"/>
              <a:gd name="T12" fmla="*/ 530 w 692"/>
              <a:gd name="T13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2" h="704">
                <a:moveTo>
                  <a:pt x="530" y="0"/>
                </a:moveTo>
                <a:cubicBezTo>
                  <a:pt x="692" y="245"/>
                  <a:pt x="692" y="245"/>
                  <a:pt x="692" y="245"/>
                </a:cubicBezTo>
                <a:cubicBezTo>
                  <a:pt x="692" y="245"/>
                  <a:pt x="541" y="215"/>
                  <a:pt x="399" y="343"/>
                </a:cubicBezTo>
                <a:cubicBezTo>
                  <a:pt x="258" y="470"/>
                  <a:pt x="268" y="704"/>
                  <a:pt x="268" y="704"/>
                </a:cubicBezTo>
                <a:cubicBezTo>
                  <a:pt x="0" y="436"/>
                  <a:pt x="0" y="436"/>
                  <a:pt x="0" y="436"/>
                </a:cubicBezTo>
                <a:cubicBezTo>
                  <a:pt x="0" y="436"/>
                  <a:pt x="253" y="374"/>
                  <a:pt x="346" y="281"/>
                </a:cubicBezTo>
                <a:cubicBezTo>
                  <a:pt x="487" y="141"/>
                  <a:pt x="530" y="0"/>
                  <a:pt x="530" y="0"/>
                </a:cubicBezTo>
                <a:close/>
              </a:path>
            </a:pathLst>
          </a:custGeom>
          <a:solidFill>
            <a:srgbClr val="FFB3B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8329A33A-B578-1171-682A-FBD81AF56CF9}"/>
              </a:ext>
            </a:extLst>
          </p:cNvPr>
          <p:cNvSpPr>
            <a:spLocks/>
          </p:cNvSpPr>
          <p:nvPr/>
        </p:nvSpPr>
        <p:spPr bwMode="auto">
          <a:xfrm>
            <a:off x="4977903" y="3503318"/>
            <a:ext cx="2756504" cy="783532"/>
          </a:xfrm>
          <a:custGeom>
            <a:avLst/>
            <a:gdLst>
              <a:gd name="T0" fmla="*/ 1074 w 1074"/>
              <a:gd name="T1" fmla="*/ 75 h 584"/>
              <a:gd name="T2" fmla="*/ 1074 w 1074"/>
              <a:gd name="T3" fmla="*/ 510 h 584"/>
              <a:gd name="T4" fmla="*/ 537 w 1074"/>
              <a:gd name="T5" fmla="*/ 364 h 584"/>
              <a:gd name="T6" fmla="*/ 1 w 1074"/>
              <a:gd name="T7" fmla="*/ 584 h 584"/>
              <a:gd name="T8" fmla="*/ 0 w 1074"/>
              <a:gd name="T9" fmla="*/ 0 h 584"/>
              <a:gd name="T10" fmla="*/ 537 w 1074"/>
              <a:gd name="T11" fmla="*/ 245 h 584"/>
              <a:gd name="T12" fmla="*/ 1074 w 1074"/>
              <a:gd name="T13" fmla="*/ 7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4" h="584">
                <a:moveTo>
                  <a:pt x="1074" y="75"/>
                </a:moveTo>
                <a:cubicBezTo>
                  <a:pt x="1074" y="510"/>
                  <a:pt x="1074" y="510"/>
                  <a:pt x="1074" y="510"/>
                </a:cubicBezTo>
                <a:cubicBezTo>
                  <a:pt x="1074" y="510"/>
                  <a:pt x="846" y="352"/>
                  <a:pt x="537" y="364"/>
                </a:cubicBezTo>
                <a:cubicBezTo>
                  <a:pt x="255" y="375"/>
                  <a:pt x="1" y="584"/>
                  <a:pt x="1" y="58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290" y="242"/>
                  <a:pt x="537" y="245"/>
                </a:cubicBezTo>
                <a:cubicBezTo>
                  <a:pt x="902" y="250"/>
                  <a:pt x="1074" y="75"/>
                  <a:pt x="1074" y="75"/>
                </a:cubicBezTo>
                <a:close/>
              </a:path>
            </a:pathLst>
          </a:custGeom>
          <a:solidFill>
            <a:srgbClr val="FFB3B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15C0ABBF-D061-47A1-87E6-FEF00D623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835" y="3732190"/>
            <a:ext cx="819884" cy="7761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571500" dist="571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C6BFBC1-DFAA-4CA7-95B2-3F1EFFB5F6CF}"/>
              </a:ext>
            </a:extLst>
          </p:cNvPr>
          <p:cNvSpPr>
            <a:spLocks/>
          </p:cNvSpPr>
          <p:nvPr/>
        </p:nvSpPr>
        <p:spPr bwMode="auto">
          <a:xfrm>
            <a:off x="1519860" y="2195826"/>
            <a:ext cx="1846263" cy="3844925"/>
          </a:xfrm>
          <a:custGeom>
            <a:avLst/>
            <a:gdLst>
              <a:gd name="T0" fmla="*/ 442 w 949"/>
              <a:gd name="T1" fmla="*/ 987 h 1974"/>
              <a:gd name="T2" fmla="*/ 949 w 949"/>
              <a:gd name="T3" fmla="*/ 443 h 1974"/>
              <a:gd name="T4" fmla="*/ 949 w 949"/>
              <a:gd name="T5" fmla="*/ 0 h 1974"/>
              <a:gd name="T6" fmla="*/ 0 w 949"/>
              <a:gd name="T7" fmla="*/ 987 h 1974"/>
              <a:gd name="T8" fmla="*/ 949 w 949"/>
              <a:gd name="T9" fmla="*/ 1974 h 1974"/>
              <a:gd name="T10" fmla="*/ 949 w 949"/>
              <a:gd name="T11" fmla="*/ 1532 h 1974"/>
              <a:gd name="T12" fmla="*/ 442 w 949"/>
              <a:gd name="T13" fmla="*/ 987 h 1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9" h="1974">
                <a:moveTo>
                  <a:pt x="442" y="987"/>
                </a:moveTo>
                <a:cubicBezTo>
                  <a:pt x="442" y="699"/>
                  <a:pt x="666" y="463"/>
                  <a:pt x="949" y="443"/>
                </a:cubicBezTo>
                <a:cubicBezTo>
                  <a:pt x="949" y="0"/>
                  <a:pt x="949" y="0"/>
                  <a:pt x="949" y="0"/>
                </a:cubicBezTo>
                <a:cubicBezTo>
                  <a:pt x="422" y="20"/>
                  <a:pt x="0" y="455"/>
                  <a:pt x="0" y="987"/>
                </a:cubicBezTo>
                <a:cubicBezTo>
                  <a:pt x="0" y="1520"/>
                  <a:pt x="422" y="1954"/>
                  <a:pt x="949" y="1974"/>
                </a:cubicBezTo>
                <a:cubicBezTo>
                  <a:pt x="949" y="1532"/>
                  <a:pt x="949" y="1532"/>
                  <a:pt x="949" y="1532"/>
                </a:cubicBezTo>
                <a:cubicBezTo>
                  <a:pt x="666" y="1512"/>
                  <a:pt x="442" y="1275"/>
                  <a:pt x="442" y="987"/>
                </a:cubicBezTo>
                <a:close/>
              </a:path>
            </a:pathLst>
          </a:custGeom>
          <a:solidFill>
            <a:srgbClr val="FFB3B3"/>
          </a:solidFill>
          <a:ln w="9525">
            <a:noFill/>
            <a:round/>
            <a:headEnd/>
            <a:tailEnd/>
          </a:ln>
          <a:effectLst>
            <a:outerShdw blurRad="571500" dist="444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C209D68A-9F92-4F1C-BE74-0ED8BC498F18}"/>
              </a:ext>
            </a:extLst>
          </p:cNvPr>
          <p:cNvSpPr>
            <a:spLocks/>
          </p:cNvSpPr>
          <p:nvPr/>
        </p:nvSpPr>
        <p:spPr bwMode="auto">
          <a:xfrm>
            <a:off x="3518523" y="2195826"/>
            <a:ext cx="1846263" cy="3844925"/>
          </a:xfrm>
          <a:custGeom>
            <a:avLst/>
            <a:gdLst>
              <a:gd name="T0" fmla="*/ 949 w 949"/>
              <a:gd name="T1" fmla="*/ 987 h 1974"/>
              <a:gd name="T2" fmla="*/ 0 w 949"/>
              <a:gd name="T3" fmla="*/ 0 h 1974"/>
              <a:gd name="T4" fmla="*/ 0 w 949"/>
              <a:gd name="T5" fmla="*/ 443 h 1974"/>
              <a:gd name="T6" fmla="*/ 507 w 949"/>
              <a:gd name="T7" fmla="*/ 987 h 1974"/>
              <a:gd name="T8" fmla="*/ 0 w 949"/>
              <a:gd name="T9" fmla="*/ 1532 h 1974"/>
              <a:gd name="T10" fmla="*/ 0 w 949"/>
              <a:gd name="T11" fmla="*/ 1974 h 1974"/>
              <a:gd name="T12" fmla="*/ 949 w 949"/>
              <a:gd name="T13" fmla="*/ 987 h 1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9" h="1974">
                <a:moveTo>
                  <a:pt x="949" y="987"/>
                </a:moveTo>
                <a:cubicBezTo>
                  <a:pt x="949" y="455"/>
                  <a:pt x="528" y="20"/>
                  <a:pt x="0" y="0"/>
                </a:cubicBezTo>
                <a:cubicBezTo>
                  <a:pt x="0" y="443"/>
                  <a:pt x="0" y="443"/>
                  <a:pt x="0" y="443"/>
                </a:cubicBezTo>
                <a:cubicBezTo>
                  <a:pt x="283" y="463"/>
                  <a:pt x="507" y="699"/>
                  <a:pt x="507" y="987"/>
                </a:cubicBezTo>
                <a:cubicBezTo>
                  <a:pt x="507" y="1275"/>
                  <a:pt x="283" y="1512"/>
                  <a:pt x="0" y="1532"/>
                </a:cubicBezTo>
                <a:cubicBezTo>
                  <a:pt x="0" y="1974"/>
                  <a:pt x="0" y="1974"/>
                  <a:pt x="0" y="1974"/>
                </a:cubicBezTo>
                <a:cubicBezTo>
                  <a:pt x="528" y="1954"/>
                  <a:pt x="949" y="1520"/>
                  <a:pt x="949" y="987"/>
                </a:cubicBezTo>
                <a:close/>
              </a:path>
            </a:pathLst>
          </a:custGeom>
          <a:solidFill>
            <a:srgbClr val="FFB3B3"/>
          </a:solidFill>
          <a:ln w="9525">
            <a:noFill/>
            <a:round/>
            <a:headEnd/>
            <a:tailEnd/>
          </a:ln>
          <a:effectLst>
            <a:outerShdw blurRad="571500" dist="444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231333C-69B5-43EB-9600-28E77CD4D3B3}"/>
              </a:ext>
            </a:extLst>
          </p:cNvPr>
          <p:cNvSpPr/>
          <p:nvPr/>
        </p:nvSpPr>
        <p:spPr>
          <a:xfrm>
            <a:off x="3661651" y="2393426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50FBACA-1DD1-41C1-999D-C0011FEA3DE3}"/>
              </a:ext>
            </a:extLst>
          </p:cNvPr>
          <p:cNvSpPr/>
          <p:nvPr/>
        </p:nvSpPr>
        <p:spPr>
          <a:xfrm>
            <a:off x="3661651" y="5186334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4AAE7CB-C342-495C-922F-BB118CD5B8FE}"/>
              </a:ext>
            </a:extLst>
          </p:cNvPr>
          <p:cNvSpPr/>
          <p:nvPr/>
        </p:nvSpPr>
        <p:spPr>
          <a:xfrm>
            <a:off x="4590799" y="3789880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C46921A-62F6-461C-81B2-F0ED07D08F78}"/>
              </a:ext>
            </a:extLst>
          </p:cNvPr>
          <p:cNvSpPr/>
          <p:nvPr/>
        </p:nvSpPr>
        <p:spPr>
          <a:xfrm>
            <a:off x="4342713" y="2959055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47A55F1-38CF-4410-89F8-AEB239A0CB36}"/>
              </a:ext>
            </a:extLst>
          </p:cNvPr>
          <p:cNvSpPr/>
          <p:nvPr/>
        </p:nvSpPr>
        <p:spPr>
          <a:xfrm>
            <a:off x="4342713" y="4620706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11B8012-6214-4E82-8ACC-674820031D3D}"/>
              </a:ext>
            </a:extLst>
          </p:cNvPr>
          <p:cNvSpPr/>
          <p:nvPr/>
        </p:nvSpPr>
        <p:spPr>
          <a:xfrm flipH="1">
            <a:off x="2553732" y="2393426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462D66C-F345-450A-86A5-A3F9D78E32C4}"/>
              </a:ext>
            </a:extLst>
          </p:cNvPr>
          <p:cNvSpPr/>
          <p:nvPr/>
        </p:nvSpPr>
        <p:spPr>
          <a:xfrm flipH="1">
            <a:off x="2553732" y="5186334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52BBB49-5BAB-4172-B1A4-04AC90A5D4FC}"/>
              </a:ext>
            </a:extLst>
          </p:cNvPr>
          <p:cNvSpPr/>
          <p:nvPr/>
        </p:nvSpPr>
        <p:spPr>
          <a:xfrm flipH="1">
            <a:off x="1624584" y="3789880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F1E846F-079F-4A11-9AB7-5D407953658B}"/>
              </a:ext>
            </a:extLst>
          </p:cNvPr>
          <p:cNvSpPr/>
          <p:nvPr/>
        </p:nvSpPr>
        <p:spPr>
          <a:xfrm flipH="1">
            <a:off x="1872670" y="2959055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B2D9BC6-F3DE-469F-841A-03131CF0DC07}"/>
              </a:ext>
            </a:extLst>
          </p:cNvPr>
          <p:cNvSpPr/>
          <p:nvPr/>
        </p:nvSpPr>
        <p:spPr>
          <a:xfrm flipH="1">
            <a:off x="1872670" y="4620706"/>
            <a:ext cx="655228" cy="655228"/>
          </a:xfrm>
          <a:prstGeom prst="ellipse">
            <a:avLst/>
          </a:prstGeom>
          <a:solidFill>
            <a:srgbClr val="FF99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4613D6-4617-5FF8-AD7A-33554C251F98}"/>
              </a:ext>
            </a:extLst>
          </p:cNvPr>
          <p:cNvGrpSpPr/>
          <p:nvPr/>
        </p:nvGrpSpPr>
        <p:grpSpPr>
          <a:xfrm>
            <a:off x="8824849" y="2815434"/>
            <a:ext cx="2828470" cy="867390"/>
            <a:chOff x="8341760" y="1894401"/>
            <a:chExt cx="2828470" cy="867390"/>
          </a:xfrm>
        </p:grpSpPr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BED1976C-6E50-4584-B4D1-883EFA09D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760" y="1894401"/>
              <a:ext cx="2828470" cy="867390"/>
            </a:xfrm>
            <a:custGeom>
              <a:avLst/>
              <a:gdLst>
                <a:gd name="T0" fmla="*/ 1776 w 1776"/>
                <a:gd name="T1" fmla="*/ 192 h 385"/>
                <a:gd name="T2" fmla="*/ 1584 w 1776"/>
                <a:gd name="T3" fmla="*/ 385 h 385"/>
                <a:gd name="T4" fmla="*/ 192 w 1776"/>
                <a:gd name="T5" fmla="*/ 385 h 385"/>
                <a:gd name="T6" fmla="*/ 0 w 1776"/>
                <a:gd name="T7" fmla="*/ 192 h 385"/>
                <a:gd name="T8" fmla="*/ 0 w 1776"/>
                <a:gd name="T9" fmla="*/ 192 h 385"/>
                <a:gd name="T10" fmla="*/ 192 w 1776"/>
                <a:gd name="T11" fmla="*/ 0 h 385"/>
                <a:gd name="T12" fmla="*/ 1584 w 1776"/>
                <a:gd name="T13" fmla="*/ 0 h 385"/>
                <a:gd name="T14" fmla="*/ 1776 w 1776"/>
                <a:gd name="T15" fmla="*/ 19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5">
                  <a:moveTo>
                    <a:pt x="1776" y="192"/>
                  </a:moveTo>
                  <a:cubicBezTo>
                    <a:pt x="1776" y="299"/>
                    <a:pt x="1690" y="385"/>
                    <a:pt x="1584" y="385"/>
                  </a:cubicBezTo>
                  <a:cubicBezTo>
                    <a:pt x="192" y="385"/>
                    <a:pt x="192" y="385"/>
                    <a:pt x="192" y="385"/>
                  </a:cubicBezTo>
                  <a:cubicBezTo>
                    <a:pt x="86" y="385"/>
                    <a:pt x="0" y="299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2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604B29-32A6-497A-8F6A-D325A464028C}"/>
                </a:ext>
              </a:extLst>
            </p:cNvPr>
            <p:cNvSpPr txBox="1"/>
            <p:nvPr/>
          </p:nvSpPr>
          <p:spPr>
            <a:xfrm>
              <a:off x="9392012" y="1914631"/>
              <a:ext cx="393381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IN" sz="1200" b="1" dirty="0"/>
                <a:t>Align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737F437-72C9-4283-B60E-00A11FF7754D}"/>
                </a:ext>
              </a:extLst>
            </p:cNvPr>
            <p:cNvSpPr txBox="1"/>
            <p:nvPr/>
          </p:nvSpPr>
          <p:spPr>
            <a:xfrm>
              <a:off x="8426997" y="2105338"/>
              <a:ext cx="2724667" cy="59465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kern="0" dirty="0">
                  <a:ea typeface="Calibri Light" charset="0"/>
                  <a:cs typeface="Segoe UI" panose="020B0502040204020203" pitchFamily="34" charset="0"/>
                </a:rPr>
                <a:t>Configure Key </a:t>
              </a:r>
              <a:r>
                <a:rPr lang="en-US" sz="1200" kern="0" dirty="0" err="1">
                  <a:ea typeface="Calibri Light" charset="0"/>
                  <a:cs typeface="Segoe UI" panose="020B0502040204020203" pitchFamily="34" charset="0"/>
                </a:rPr>
                <a:t>Organisational</a:t>
              </a:r>
              <a:r>
                <a:rPr lang="en-US" sz="1200" kern="0" dirty="0">
                  <a:ea typeface="Calibri Light" charset="0"/>
                  <a:cs typeface="Segoe UI" panose="020B0502040204020203" pitchFamily="34" charset="0"/>
                </a:rPr>
                <a:t> Risk Factors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kern="0" dirty="0">
                  <a:ea typeface="Calibri Light" charset="0"/>
                  <a:cs typeface="Segoe UI" panose="020B0502040204020203" pitchFamily="34" charset="0"/>
                </a:rPr>
                <a:t>Development Areas act as Assurance for Governance and Compliance Programs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373D1A-3BA9-7545-F4C5-0C1F996042B2}"/>
              </a:ext>
            </a:extLst>
          </p:cNvPr>
          <p:cNvGrpSpPr/>
          <p:nvPr/>
        </p:nvGrpSpPr>
        <p:grpSpPr>
          <a:xfrm>
            <a:off x="8830137" y="3841807"/>
            <a:ext cx="2828469" cy="1216581"/>
            <a:chOff x="8757400" y="2865062"/>
            <a:chExt cx="2828469" cy="1216581"/>
          </a:xfrm>
        </p:grpSpPr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504E7DA7-5812-4513-A341-0FF7BEDCF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400" y="2865062"/>
              <a:ext cx="2828469" cy="1216581"/>
            </a:xfrm>
            <a:custGeom>
              <a:avLst/>
              <a:gdLst>
                <a:gd name="T0" fmla="*/ 1776 w 1776"/>
                <a:gd name="T1" fmla="*/ 192 h 384"/>
                <a:gd name="T2" fmla="*/ 1584 w 1776"/>
                <a:gd name="T3" fmla="*/ 384 h 384"/>
                <a:gd name="T4" fmla="*/ 192 w 1776"/>
                <a:gd name="T5" fmla="*/ 384 h 384"/>
                <a:gd name="T6" fmla="*/ 0 w 1776"/>
                <a:gd name="T7" fmla="*/ 192 h 384"/>
                <a:gd name="T8" fmla="*/ 0 w 1776"/>
                <a:gd name="T9" fmla="*/ 192 h 384"/>
                <a:gd name="T10" fmla="*/ 192 w 1776"/>
                <a:gd name="T11" fmla="*/ 0 h 384"/>
                <a:gd name="T12" fmla="*/ 1584 w 1776"/>
                <a:gd name="T13" fmla="*/ 0 h 384"/>
                <a:gd name="T14" fmla="*/ 1776 w 1776"/>
                <a:gd name="T15" fmla="*/ 19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4">
                  <a:moveTo>
                    <a:pt x="1776" y="192"/>
                  </a:moveTo>
                  <a:cubicBezTo>
                    <a:pt x="1776" y="298"/>
                    <a:pt x="1690" y="384"/>
                    <a:pt x="1584" y="384"/>
                  </a:cubicBezTo>
                  <a:cubicBezTo>
                    <a:pt x="192" y="384"/>
                    <a:pt x="192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1E78C1E-A86D-4512-8AD3-842413AF3899}"/>
                </a:ext>
              </a:extLst>
            </p:cNvPr>
            <p:cNvSpPr txBox="1"/>
            <p:nvPr/>
          </p:nvSpPr>
          <p:spPr>
            <a:xfrm>
              <a:off x="9434584" y="2911007"/>
              <a:ext cx="1261601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IN" sz="1200" b="1" dirty="0"/>
                <a:t>Learn and Develop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A2E6FAC-48FD-438C-A65B-E1357A917F65}"/>
                </a:ext>
              </a:extLst>
            </p:cNvPr>
            <p:cNvSpPr txBox="1"/>
            <p:nvPr/>
          </p:nvSpPr>
          <p:spPr>
            <a:xfrm>
              <a:off x="8910357" y="3151716"/>
              <a:ext cx="2477554" cy="8863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kern="0" dirty="0">
                  <a:ea typeface="Calibri Light" charset="0"/>
                  <a:cs typeface="Segoe UI" panose="020B0502040204020203" pitchFamily="34" charset="0"/>
                </a:rPr>
                <a:t>Coach in Your Pocket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kern="0" dirty="0">
                  <a:ea typeface="Calibri Light" charset="0"/>
                  <a:cs typeface="Segoe UI" panose="020B0502040204020203" pitchFamily="34" charset="0"/>
                </a:rPr>
                <a:t>Guided by Digital Nudge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kern="0" dirty="0">
                  <a:ea typeface="Calibri Light" charset="0"/>
                  <a:cs typeface="Segoe UI" panose="020B0502040204020203" pitchFamily="34" charset="0"/>
                </a:rPr>
                <a:t>Attached to HR Professional Development Plans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kern="0" dirty="0">
                  <a:ea typeface="Calibri Light" charset="0"/>
                  <a:cs typeface="Segoe UI" panose="020B0502040204020203" pitchFamily="34" charset="0"/>
                </a:rPr>
                <a:t>Certifications are Micro-credentials within Training module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681037-FC5E-4155-475C-B9807BF18BBD}"/>
              </a:ext>
            </a:extLst>
          </p:cNvPr>
          <p:cNvGrpSpPr/>
          <p:nvPr/>
        </p:nvGrpSpPr>
        <p:grpSpPr>
          <a:xfrm>
            <a:off x="8409488" y="1731826"/>
            <a:ext cx="2828470" cy="905891"/>
            <a:chOff x="8508016" y="5223463"/>
            <a:chExt cx="2828470" cy="905891"/>
          </a:xfrm>
        </p:grpSpPr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56F9FA34-48A7-4EFC-BBE3-1C1B08698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016" y="5223463"/>
              <a:ext cx="2828470" cy="905891"/>
            </a:xfrm>
            <a:custGeom>
              <a:avLst/>
              <a:gdLst>
                <a:gd name="T0" fmla="*/ 1776 w 1776"/>
                <a:gd name="T1" fmla="*/ 192 h 384"/>
                <a:gd name="T2" fmla="*/ 1584 w 1776"/>
                <a:gd name="T3" fmla="*/ 384 h 384"/>
                <a:gd name="T4" fmla="*/ 192 w 1776"/>
                <a:gd name="T5" fmla="*/ 384 h 384"/>
                <a:gd name="T6" fmla="*/ 0 w 1776"/>
                <a:gd name="T7" fmla="*/ 192 h 384"/>
                <a:gd name="T8" fmla="*/ 0 w 1776"/>
                <a:gd name="T9" fmla="*/ 192 h 384"/>
                <a:gd name="T10" fmla="*/ 192 w 1776"/>
                <a:gd name="T11" fmla="*/ 0 h 384"/>
                <a:gd name="T12" fmla="*/ 1584 w 1776"/>
                <a:gd name="T13" fmla="*/ 0 h 384"/>
                <a:gd name="T14" fmla="*/ 1776 w 1776"/>
                <a:gd name="T15" fmla="*/ 19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4">
                  <a:moveTo>
                    <a:pt x="1776" y="192"/>
                  </a:moveTo>
                  <a:cubicBezTo>
                    <a:pt x="1776" y="298"/>
                    <a:pt x="1690" y="384"/>
                    <a:pt x="1584" y="384"/>
                  </a:cubicBezTo>
                  <a:cubicBezTo>
                    <a:pt x="192" y="384"/>
                    <a:pt x="192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CF698F6-0DD2-43FC-A2A7-773F515736A3}"/>
                </a:ext>
              </a:extLst>
            </p:cNvPr>
            <p:cNvSpPr txBox="1"/>
            <p:nvPr/>
          </p:nvSpPr>
          <p:spPr>
            <a:xfrm>
              <a:off x="9671063" y="5249449"/>
              <a:ext cx="45937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IN" sz="1200" b="1" dirty="0"/>
                <a:t>Source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9088EFE-9B6C-4950-BF80-06DF6A55FAE6}"/>
                </a:ext>
              </a:extLst>
            </p:cNvPr>
            <p:cNvSpPr txBox="1"/>
            <p:nvPr/>
          </p:nvSpPr>
          <p:spPr>
            <a:xfrm>
              <a:off x="8656790" y="5580589"/>
              <a:ext cx="2481737" cy="4469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ea typeface="Calibri Light" charset="0"/>
                  <a:cs typeface="Segoe UI" panose="020B0502040204020203" pitchFamily="34" charset="0"/>
                </a:rPr>
                <a:t>Inform Strategic and Operational Planning to enable Data Driven Decisions from Insights gathered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3E3A5CFD-1141-43DA-9145-287990778110}"/>
              </a:ext>
            </a:extLst>
          </p:cNvPr>
          <p:cNvSpPr txBox="1"/>
          <p:nvPr/>
        </p:nvSpPr>
        <p:spPr>
          <a:xfrm>
            <a:off x="-24984" y="3818491"/>
            <a:ext cx="104641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bg2">
                    <a:lumMod val="25000"/>
                  </a:schemeClr>
                </a:solidFill>
              </a:rPr>
              <a:t>Attract &amp; Retain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5C044B1-A93E-4AE7-9F03-C4A68A3E6484}"/>
              </a:ext>
            </a:extLst>
          </p:cNvPr>
          <p:cNvSpPr txBox="1"/>
          <p:nvPr/>
        </p:nvSpPr>
        <p:spPr>
          <a:xfrm>
            <a:off x="2963615" y="6520861"/>
            <a:ext cx="104641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bg2">
                    <a:lumMod val="25000"/>
                  </a:schemeClr>
                </a:solidFill>
              </a:rPr>
              <a:t>Competencies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ACF0AF-EC2A-4AC4-A26C-A33F0A580468}"/>
              </a:ext>
            </a:extLst>
          </p:cNvPr>
          <p:cNvSpPr txBox="1"/>
          <p:nvPr/>
        </p:nvSpPr>
        <p:spPr>
          <a:xfrm>
            <a:off x="2952266" y="1359002"/>
            <a:ext cx="1046417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bg2">
                    <a:lumMod val="25000"/>
                  </a:schemeClr>
                </a:solidFill>
              </a:rPr>
              <a:t>Diversity &amp; Inclusivity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107C78-A124-4709-B02E-CB3CDD62AF8A}"/>
              </a:ext>
            </a:extLst>
          </p:cNvPr>
          <p:cNvSpPr txBox="1"/>
          <p:nvPr/>
        </p:nvSpPr>
        <p:spPr>
          <a:xfrm>
            <a:off x="5696071" y="3784084"/>
            <a:ext cx="1327186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bg2">
                    <a:lumMod val="25000"/>
                  </a:schemeClr>
                </a:solidFill>
              </a:rPr>
              <a:t>Engagement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92E0FFA-B7F8-4F59-BB74-07132539EE0E}"/>
              </a:ext>
            </a:extLst>
          </p:cNvPr>
          <p:cNvSpPr txBox="1"/>
          <p:nvPr/>
        </p:nvSpPr>
        <p:spPr>
          <a:xfrm>
            <a:off x="2023946" y="1829538"/>
            <a:ext cx="94097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Workforce Planning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31DFD8-4510-464F-AE3A-8B21FB940B93}"/>
              </a:ext>
            </a:extLst>
          </p:cNvPr>
          <p:cNvSpPr txBox="1"/>
          <p:nvPr/>
        </p:nvSpPr>
        <p:spPr>
          <a:xfrm>
            <a:off x="598528" y="4339008"/>
            <a:ext cx="1147504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Boarding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839CA25-CC11-4DFF-B312-08A7A4EA1464}"/>
              </a:ext>
            </a:extLst>
          </p:cNvPr>
          <p:cNvSpPr txBox="1"/>
          <p:nvPr/>
        </p:nvSpPr>
        <p:spPr>
          <a:xfrm>
            <a:off x="1584170" y="2303390"/>
            <a:ext cx="872742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Strategic Plan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9F28B3-66E6-4D06-B9ED-7D2C9828750B}"/>
              </a:ext>
            </a:extLst>
          </p:cNvPr>
          <p:cNvSpPr txBox="1"/>
          <p:nvPr/>
        </p:nvSpPr>
        <p:spPr>
          <a:xfrm>
            <a:off x="812771" y="4880560"/>
            <a:ext cx="87274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Risk Factors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CAB09AA-25DA-4AC8-AABF-0B28A2E7B603}"/>
              </a:ext>
            </a:extLst>
          </p:cNvPr>
          <p:cNvSpPr txBox="1"/>
          <p:nvPr/>
        </p:nvSpPr>
        <p:spPr>
          <a:xfrm>
            <a:off x="5072659" y="5260281"/>
            <a:ext cx="9434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Assessments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CF1F31-C520-4556-B0E7-A640B5F0BF17}"/>
              </a:ext>
            </a:extLst>
          </p:cNvPr>
          <p:cNvSpPr txBox="1"/>
          <p:nvPr/>
        </p:nvSpPr>
        <p:spPr>
          <a:xfrm>
            <a:off x="3912748" y="2173440"/>
            <a:ext cx="87274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Bonus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CBF6C02-8F54-488E-88E6-5567D939CC98}"/>
              </a:ext>
            </a:extLst>
          </p:cNvPr>
          <p:cNvSpPr txBox="1"/>
          <p:nvPr/>
        </p:nvSpPr>
        <p:spPr>
          <a:xfrm>
            <a:off x="3418784" y="1976666"/>
            <a:ext cx="87274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Payroll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8E6809-1B6C-423E-B9CD-3898AB52DA7A}"/>
              </a:ext>
            </a:extLst>
          </p:cNvPr>
          <p:cNvSpPr txBox="1"/>
          <p:nvPr/>
        </p:nvSpPr>
        <p:spPr>
          <a:xfrm>
            <a:off x="558528" y="3493442"/>
            <a:ext cx="966911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Recruitment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60715C-E966-4FA9-B2F8-05C0710F84B1}"/>
              </a:ext>
            </a:extLst>
          </p:cNvPr>
          <p:cNvSpPr txBox="1"/>
          <p:nvPr/>
        </p:nvSpPr>
        <p:spPr>
          <a:xfrm>
            <a:off x="5394259" y="4463202"/>
            <a:ext cx="1573865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Professional Development Plans</a:t>
            </a:r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65351966-7203-44B0-937B-2031E0269720}"/>
              </a:ext>
            </a:extLst>
          </p:cNvPr>
          <p:cNvSpPr>
            <a:spLocks noEditPoints="1"/>
          </p:cNvSpPr>
          <p:nvPr/>
        </p:nvSpPr>
        <p:spPr bwMode="auto">
          <a:xfrm>
            <a:off x="4524885" y="3142041"/>
            <a:ext cx="290884" cy="289256"/>
          </a:xfrm>
          <a:custGeom>
            <a:avLst/>
            <a:gdLst>
              <a:gd name="T0" fmla="*/ 1027 w 2054"/>
              <a:gd name="T1" fmla="*/ 1325 h 2044"/>
              <a:gd name="T2" fmla="*/ 1410 w 2054"/>
              <a:gd name="T3" fmla="*/ 922 h 2044"/>
              <a:gd name="T4" fmla="*/ 1027 w 2054"/>
              <a:gd name="T5" fmla="*/ 1485 h 2044"/>
              <a:gd name="T6" fmla="*/ 644 w 2054"/>
              <a:gd name="T7" fmla="*/ 922 h 2044"/>
              <a:gd name="T8" fmla="*/ 1889 w 2054"/>
              <a:gd name="T9" fmla="*/ 994 h 2044"/>
              <a:gd name="T10" fmla="*/ 1769 w 2054"/>
              <a:gd name="T11" fmla="*/ 1142 h 2044"/>
              <a:gd name="T12" fmla="*/ 1637 w 2054"/>
              <a:gd name="T13" fmla="*/ 1462 h 2044"/>
              <a:gd name="T14" fmla="*/ 1665 w 2054"/>
              <a:gd name="T15" fmla="*/ 1603 h 2044"/>
              <a:gd name="T16" fmla="*/ 1496 w 2054"/>
              <a:gd name="T17" fmla="*/ 1660 h 2044"/>
              <a:gd name="T18" fmla="*/ 1262 w 2054"/>
              <a:gd name="T19" fmla="*/ 1592 h 2044"/>
              <a:gd name="T20" fmla="*/ 1067 w 2054"/>
              <a:gd name="T21" fmla="*/ 1884 h 2044"/>
              <a:gd name="T22" fmla="*/ 907 w 2054"/>
              <a:gd name="T23" fmla="*/ 1764 h 2044"/>
              <a:gd name="T24" fmla="*/ 587 w 2054"/>
              <a:gd name="T25" fmla="*/ 1632 h 2044"/>
              <a:gd name="T26" fmla="*/ 445 w 2054"/>
              <a:gd name="T27" fmla="*/ 1660 h 2044"/>
              <a:gd name="T28" fmla="*/ 389 w 2054"/>
              <a:gd name="T29" fmla="*/ 1491 h 2044"/>
              <a:gd name="T30" fmla="*/ 457 w 2054"/>
              <a:gd name="T31" fmla="*/ 1257 h 2044"/>
              <a:gd name="T32" fmla="*/ 165 w 2054"/>
              <a:gd name="T33" fmla="*/ 1062 h 2044"/>
              <a:gd name="T34" fmla="*/ 5 w 2054"/>
              <a:gd name="T35" fmla="*/ 994 h 2044"/>
              <a:gd name="T36" fmla="*/ 285 w 2054"/>
              <a:gd name="T37" fmla="*/ 1301 h 2044"/>
              <a:gd name="T38" fmla="*/ 305 w 2054"/>
              <a:gd name="T39" fmla="*/ 1349 h 2044"/>
              <a:gd name="T40" fmla="*/ 276 w 2054"/>
              <a:gd name="T41" fmla="*/ 1716 h 2044"/>
              <a:gd name="T42" fmla="*/ 671 w 2054"/>
              <a:gd name="T43" fmla="*/ 1773 h 2044"/>
              <a:gd name="T44" fmla="*/ 731 w 2054"/>
              <a:gd name="T45" fmla="*/ 1740 h 2044"/>
              <a:gd name="T46" fmla="*/ 987 w 2054"/>
              <a:gd name="T47" fmla="*/ 2044 h 2044"/>
              <a:gd name="T48" fmla="*/ 1306 w 2054"/>
              <a:gd name="T49" fmla="*/ 1764 h 2044"/>
              <a:gd name="T50" fmla="*/ 1354 w 2054"/>
              <a:gd name="T51" fmla="*/ 1744 h 2044"/>
              <a:gd name="T52" fmla="*/ 1721 w 2054"/>
              <a:gd name="T53" fmla="*/ 1773 h 2044"/>
              <a:gd name="T54" fmla="*/ 1778 w 2054"/>
              <a:gd name="T55" fmla="*/ 1378 h 2044"/>
              <a:gd name="T56" fmla="*/ 1745 w 2054"/>
              <a:gd name="T57" fmla="*/ 1318 h 2044"/>
              <a:gd name="T58" fmla="*/ 2049 w 2054"/>
              <a:gd name="T59" fmla="*/ 1062 h 2044"/>
              <a:gd name="T60" fmla="*/ 35 w 2054"/>
              <a:gd name="T61" fmla="*/ 742 h 2044"/>
              <a:gd name="T62" fmla="*/ 153 w 2054"/>
              <a:gd name="T63" fmla="*/ 240 h 2044"/>
              <a:gd name="T64" fmla="*/ 591 w 2054"/>
              <a:gd name="T65" fmla="*/ 373 h 2044"/>
              <a:gd name="T66" fmla="*/ 787 w 2054"/>
              <a:gd name="T67" fmla="*/ 240 h 2044"/>
              <a:gd name="T68" fmla="*/ 1226 w 2054"/>
              <a:gd name="T69" fmla="*/ 373 h 2044"/>
              <a:gd name="T70" fmla="*/ 1422 w 2054"/>
              <a:gd name="T71" fmla="*/ 240 h 2044"/>
              <a:gd name="T72" fmla="*/ 1666 w 2054"/>
              <a:gd name="T73" fmla="*/ 479 h 2044"/>
              <a:gd name="T74" fmla="*/ 1443 w 2054"/>
              <a:gd name="T75" fmla="*/ 631 h 2044"/>
              <a:gd name="T76" fmla="*/ 2046 w 2054"/>
              <a:gd name="T77" fmla="*/ 631 h 2044"/>
              <a:gd name="T78" fmla="*/ 137 w 2054"/>
              <a:gd name="T79" fmla="*/ 790 h 2044"/>
              <a:gd name="T80" fmla="*/ 1246 w 2054"/>
              <a:gd name="T81" fmla="*/ 631 h 2044"/>
              <a:gd name="T82" fmla="*/ 808 w 2054"/>
              <a:gd name="T83" fmla="*/ 631 h 2044"/>
              <a:gd name="T84" fmla="*/ 1742 w 2054"/>
              <a:gd name="T85" fmla="*/ 240 h 2044"/>
              <a:gd name="T86" fmla="*/ 947 w 2054"/>
              <a:gd name="T87" fmla="*/ 240 h 2044"/>
              <a:gd name="T88" fmla="*/ 1027 w 2054"/>
              <a:gd name="T89" fmla="*/ 160 h 2044"/>
              <a:gd name="T90" fmla="*/ 392 w 2054"/>
              <a:gd name="T91" fmla="*/ 319 h 2044"/>
              <a:gd name="T92" fmla="*/ 312 w 2054"/>
              <a:gd name="T93" fmla="*/ 240 h 2044"/>
              <a:gd name="T94" fmla="*/ 394 w 2054"/>
              <a:gd name="T95" fmla="*/ 479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54" h="2044">
                <a:moveTo>
                  <a:pt x="724" y="1002"/>
                </a:moveTo>
                <a:cubicBezTo>
                  <a:pt x="724" y="1022"/>
                  <a:pt x="724" y="1022"/>
                  <a:pt x="724" y="1022"/>
                </a:cubicBezTo>
                <a:cubicBezTo>
                  <a:pt x="724" y="1189"/>
                  <a:pt x="860" y="1325"/>
                  <a:pt x="1027" y="1325"/>
                </a:cubicBezTo>
                <a:cubicBezTo>
                  <a:pt x="1194" y="1325"/>
                  <a:pt x="1330" y="1189"/>
                  <a:pt x="1330" y="1022"/>
                </a:cubicBezTo>
                <a:cubicBezTo>
                  <a:pt x="1330" y="1002"/>
                  <a:pt x="1330" y="1002"/>
                  <a:pt x="1330" y="1002"/>
                </a:cubicBezTo>
                <a:cubicBezTo>
                  <a:pt x="1330" y="958"/>
                  <a:pt x="1366" y="922"/>
                  <a:pt x="1410" y="922"/>
                </a:cubicBezTo>
                <a:cubicBezTo>
                  <a:pt x="1454" y="922"/>
                  <a:pt x="1490" y="958"/>
                  <a:pt x="1490" y="1002"/>
                </a:cubicBezTo>
                <a:cubicBezTo>
                  <a:pt x="1490" y="1022"/>
                  <a:pt x="1490" y="1022"/>
                  <a:pt x="1490" y="1022"/>
                </a:cubicBezTo>
                <a:cubicBezTo>
                  <a:pt x="1490" y="1277"/>
                  <a:pt x="1282" y="1485"/>
                  <a:pt x="1027" y="1485"/>
                </a:cubicBezTo>
                <a:cubicBezTo>
                  <a:pt x="772" y="1485"/>
                  <a:pt x="564" y="1277"/>
                  <a:pt x="564" y="1022"/>
                </a:cubicBezTo>
                <a:cubicBezTo>
                  <a:pt x="564" y="1002"/>
                  <a:pt x="564" y="1002"/>
                  <a:pt x="564" y="1002"/>
                </a:cubicBezTo>
                <a:cubicBezTo>
                  <a:pt x="564" y="958"/>
                  <a:pt x="600" y="922"/>
                  <a:pt x="644" y="922"/>
                </a:cubicBezTo>
                <a:cubicBezTo>
                  <a:pt x="688" y="922"/>
                  <a:pt x="724" y="958"/>
                  <a:pt x="724" y="1002"/>
                </a:cubicBezTo>
                <a:close/>
                <a:moveTo>
                  <a:pt x="1969" y="914"/>
                </a:moveTo>
                <a:cubicBezTo>
                  <a:pt x="1925" y="914"/>
                  <a:pt x="1889" y="950"/>
                  <a:pt x="1889" y="994"/>
                </a:cubicBezTo>
                <a:cubicBezTo>
                  <a:pt x="1889" y="1062"/>
                  <a:pt x="1889" y="1062"/>
                  <a:pt x="1889" y="1062"/>
                </a:cubicBezTo>
                <a:cubicBezTo>
                  <a:pt x="1889" y="1106"/>
                  <a:pt x="1853" y="1142"/>
                  <a:pt x="1809" y="1142"/>
                </a:cubicBezTo>
                <a:cubicBezTo>
                  <a:pt x="1769" y="1142"/>
                  <a:pt x="1769" y="1142"/>
                  <a:pt x="1769" y="1142"/>
                </a:cubicBezTo>
                <a:cubicBezTo>
                  <a:pt x="1694" y="1142"/>
                  <a:pt x="1626" y="1187"/>
                  <a:pt x="1597" y="1257"/>
                </a:cubicBezTo>
                <a:cubicBezTo>
                  <a:pt x="1597" y="1259"/>
                  <a:pt x="1597" y="1259"/>
                  <a:pt x="1597" y="1259"/>
                </a:cubicBezTo>
                <a:cubicBezTo>
                  <a:pt x="1568" y="1329"/>
                  <a:pt x="1583" y="1409"/>
                  <a:pt x="1637" y="1462"/>
                </a:cubicBezTo>
                <a:cubicBezTo>
                  <a:pt x="1665" y="1491"/>
                  <a:pt x="1665" y="1491"/>
                  <a:pt x="1665" y="1491"/>
                </a:cubicBezTo>
                <a:cubicBezTo>
                  <a:pt x="1680" y="1506"/>
                  <a:pt x="1688" y="1526"/>
                  <a:pt x="1688" y="1547"/>
                </a:cubicBezTo>
                <a:cubicBezTo>
                  <a:pt x="1688" y="1568"/>
                  <a:pt x="1680" y="1588"/>
                  <a:pt x="1665" y="1603"/>
                </a:cubicBezTo>
                <a:cubicBezTo>
                  <a:pt x="1609" y="1660"/>
                  <a:pt x="1609" y="1660"/>
                  <a:pt x="1609" y="1660"/>
                </a:cubicBezTo>
                <a:cubicBezTo>
                  <a:pt x="1593" y="1675"/>
                  <a:pt x="1573" y="1683"/>
                  <a:pt x="1552" y="1683"/>
                </a:cubicBezTo>
                <a:cubicBezTo>
                  <a:pt x="1531" y="1683"/>
                  <a:pt x="1511" y="1675"/>
                  <a:pt x="1496" y="1660"/>
                </a:cubicBezTo>
                <a:cubicBezTo>
                  <a:pt x="1467" y="1632"/>
                  <a:pt x="1467" y="1632"/>
                  <a:pt x="1467" y="1632"/>
                </a:cubicBezTo>
                <a:cubicBezTo>
                  <a:pt x="1414" y="1578"/>
                  <a:pt x="1334" y="1563"/>
                  <a:pt x="1264" y="1592"/>
                </a:cubicBezTo>
                <a:cubicBezTo>
                  <a:pt x="1262" y="1592"/>
                  <a:pt x="1262" y="1592"/>
                  <a:pt x="1262" y="1592"/>
                </a:cubicBezTo>
                <a:cubicBezTo>
                  <a:pt x="1192" y="1621"/>
                  <a:pt x="1147" y="1689"/>
                  <a:pt x="1147" y="1764"/>
                </a:cubicBezTo>
                <a:cubicBezTo>
                  <a:pt x="1147" y="1804"/>
                  <a:pt x="1147" y="1804"/>
                  <a:pt x="1147" y="1804"/>
                </a:cubicBezTo>
                <a:cubicBezTo>
                  <a:pt x="1147" y="1848"/>
                  <a:pt x="1111" y="1884"/>
                  <a:pt x="1067" y="1884"/>
                </a:cubicBezTo>
                <a:cubicBezTo>
                  <a:pt x="987" y="1884"/>
                  <a:pt x="987" y="1884"/>
                  <a:pt x="987" y="1884"/>
                </a:cubicBezTo>
                <a:cubicBezTo>
                  <a:pt x="943" y="1884"/>
                  <a:pt x="907" y="1848"/>
                  <a:pt x="907" y="1804"/>
                </a:cubicBezTo>
                <a:cubicBezTo>
                  <a:pt x="907" y="1764"/>
                  <a:pt x="907" y="1764"/>
                  <a:pt x="907" y="1764"/>
                </a:cubicBezTo>
                <a:cubicBezTo>
                  <a:pt x="907" y="1689"/>
                  <a:pt x="862" y="1621"/>
                  <a:pt x="791" y="1592"/>
                </a:cubicBezTo>
                <a:cubicBezTo>
                  <a:pt x="790" y="1592"/>
                  <a:pt x="790" y="1592"/>
                  <a:pt x="790" y="1592"/>
                </a:cubicBezTo>
                <a:cubicBezTo>
                  <a:pt x="720" y="1563"/>
                  <a:pt x="640" y="1578"/>
                  <a:pt x="587" y="1632"/>
                </a:cubicBezTo>
                <a:cubicBezTo>
                  <a:pt x="558" y="1660"/>
                  <a:pt x="558" y="1660"/>
                  <a:pt x="558" y="1660"/>
                </a:cubicBezTo>
                <a:cubicBezTo>
                  <a:pt x="543" y="1675"/>
                  <a:pt x="523" y="1683"/>
                  <a:pt x="502" y="1683"/>
                </a:cubicBezTo>
                <a:cubicBezTo>
                  <a:pt x="481" y="1683"/>
                  <a:pt x="461" y="1675"/>
                  <a:pt x="445" y="1660"/>
                </a:cubicBezTo>
                <a:cubicBezTo>
                  <a:pt x="389" y="1603"/>
                  <a:pt x="389" y="1603"/>
                  <a:pt x="389" y="1603"/>
                </a:cubicBezTo>
                <a:cubicBezTo>
                  <a:pt x="374" y="1588"/>
                  <a:pt x="366" y="1568"/>
                  <a:pt x="366" y="1547"/>
                </a:cubicBezTo>
                <a:cubicBezTo>
                  <a:pt x="366" y="1526"/>
                  <a:pt x="374" y="1506"/>
                  <a:pt x="389" y="1491"/>
                </a:cubicBezTo>
                <a:cubicBezTo>
                  <a:pt x="417" y="1462"/>
                  <a:pt x="417" y="1462"/>
                  <a:pt x="417" y="1462"/>
                </a:cubicBezTo>
                <a:cubicBezTo>
                  <a:pt x="471" y="1409"/>
                  <a:pt x="486" y="1329"/>
                  <a:pt x="457" y="1259"/>
                </a:cubicBezTo>
                <a:cubicBezTo>
                  <a:pt x="457" y="1257"/>
                  <a:pt x="457" y="1257"/>
                  <a:pt x="457" y="1257"/>
                </a:cubicBezTo>
                <a:cubicBezTo>
                  <a:pt x="428" y="1187"/>
                  <a:pt x="360" y="1142"/>
                  <a:pt x="285" y="1142"/>
                </a:cubicBezTo>
                <a:cubicBezTo>
                  <a:pt x="245" y="1142"/>
                  <a:pt x="245" y="1142"/>
                  <a:pt x="245" y="1142"/>
                </a:cubicBezTo>
                <a:cubicBezTo>
                  <a:pt x="201" y="1142"/>
                  <a:pt x="165" y="1106"/>
                  <a:pt x="165" y="1062"/>
                </a:cubicBezTo>
                <a:cubicBezTo>
                  <a:pt x="165" y="994"/>
                  <a:pt x="165" y="994"/>
                  <a:pt x="165" y="994"/>
                </a:cubicBezTo>
                <a:cubicBezTo>
                  <a:pt x="165" y="950"/>
                  <a:pt x="129" y="914"/>
                  <a:pt x="85" y="914"/>
                </a:cubicBezTo>
                <a:cubicBezTo>
                  <a:pt x="41" y="914"/>
                  <a:pt x="5" y="950"/>
                  <a:pt x="5" y="994"/>
                </a:cubicBezTo>
                <a:cubicBezTo>
                  <a:pt x="5" y="1062"/>
                  <a:pt x="5" y="1062"/>
                  <a:pt x="5" y="1062"/>
                </a:cubicBezTo>
                <a:cubicBezTo>
                  <a:pt x="5" y="1194"/>
                  <a:pt x="112" y="1301"/>
                  <a:pt x="245" y="1301"/>
                </a:cubicBezTo>
                <a:cubicBezTo>
                  <a:pt x="285" y="1301"/>
                  <a:pt x="285" y="1301"/>
                  <a:pt x="285" y="1301"/>
                </a:cubicBezTo>
                <a:cubicBezTo>
                  <a:pt x="295" y="1301"/>
                  <a:pt x="305" y="1308"/>
                  <a:pt x="309" y="1318"/>
                </a:cubicBezTo>
                <a:cubicBezTo>
                  <a:pt x="310" y="1320"/>
                  <a:pt x="310" y="1320"/>
                  <a:pt x="310" y="1320"/>
                </a:cubicBezTo>
                <a:cubicBezTo>
                  <a:pt x="314" y="1330"/>
                  <a:pt x="312" y="1342"/>
                  <a:pt x="305" y="1349"/>
                </a:cubicBezTo>
                <a:cubicBezTo>
                  <a:pt x="276" y="1378"/>
                  <a:pt x="276" y="1378"/>
                  <a:pt x="276" y="1378"/>
                </a:cubicBezTo>
                <a:cubicBezTo>
                  <a:pt x="231" y="1423"/>
                  <a:pt x="206" y="1483"/>
                  <a:pt x="206" y="1547"/>
                </a:cubicBezTo>
                <a:cubicBezTo>
                  <a:pt x="206" y="1611"/>
                  <a:pt x="231" y="1671"/>
                  <a:pt x="276" y="1716"/>
                </a:cubicBezTo>
                <a:cubicBezTo>
                  <a:pt x="333" y="1773"/>
                  <a:pt x="333" y="1773"/>
                  <a:pt x="333" y="1773"/>
                </a:cubicBezTo>
                <a:cubicBezTo>
                  <a:pt x="378" y="1818"/>
                  <a:pt x="438" y="1843"/>
                  <a:pt x="502" y="1843"/>
                </a:cubicBezTo>
                <a:cubicBezTo>
                  <a:pt x="566" y="1843"/>
                  <a:pt x="626" y="1818"/>
                  <a:pt x="671" y="1773"/>
                </a:cubicBezTo>
                <a:cubicBezTo>
                  <a:pt x="700" y="1744"/>
                  <a:pt x="700" y="1744"/>
                  <a:pt x="700" y="1744"/>
                </a:cubicBezTo>
                <a:cubicBezTo>
                  <a:pt x="707" y="1737"/>
                  <a:pt x="719" y="1735"/>
                  <a:pt x="729" y="1739"/>
                </a:cubicBezTo>
                <a:cubicBezTo>
                  <a:pt x="731" y="1740"/>
                  <a:pt x="731" y="1740"/>
                  <a:pt x="731" y="1740"/>
                </a:cubicBezTo>
                <a:cubicBezTo>
                  <a:pt x="741" y="1744"/>
                  <a:pt x="748" y="1754"/>
                  <a:pt x="748" y="1764"/>
                </a:cubicBezTo>
                <a:cubicBezTo>
                  <a:pt x="748" y="1804"/>
                  <a:pt x="748" y="1804"/>
                  <a:pt x="748" y="1804"/>
                </a:cubicBezTo>
                <a:cubicBezTo>
                  <a:pt x="748" y="1937"/>
                  <a:pt x="855" y="2044"/>
                  <a:pt x="987" y="2044"/>
                </a:cubicBezTo>
                <a:cubicBezTo>
                  <a:pt x="1067" y="2044"/>
                  <a:pt x="1067" y="2044"/>
                  <a:pt x="1067" y="2044"/>
                </a:cubicBezTo>
                <a:cubicBezTo>
                  <a:pt x="1199" y="2044"/>
                  <a:pt x="1306" y="1937"/>
                  <a:pt x="1306" y="1804"/>
                </a:cubicBezTo>
                <a:cubicBezTo>
                  <a:pt x="1306" y="1764"/>
                  <a:pt x="1306" y="1764"/>
                  <a:pt x="1306" y="1764"/>
                </a:cubicBezTo>
                <a:cubicBezTo>
                  <a:pt x="1306" y="1754"/>
                  <a:pt x="1313" y="1744"/>
                  <a:pt x="1323" y="1740"/>
                </a:cubicBezTo>
                <a:cubicBezTo>
                  <a:pt x="1325" y="1739"/>
                  <a:pt x="1325" y="1739"/>
                  <a:pt x="1325" y="1739"/>
                </a:cubicBezTo>
                <a:cubicBezTo>
                  <a:pt x="1335" y="1735"/>
                  <a:pt x="1347" y="1737"/>
                  <a:pt x="1354" y="1744"/>
                </a:cubicBezTo>
                <a:cubicBezTo>
                  <a:pt x="1383" y="1773"/>
                  <a:pt x="1383" y="1773"/>
                  <a:pt x="1383" y="1773"/>
                </a:cubicBezTo>
                <a:cubicBezTo>
                  <a:pt x="1428" y="1818"/>
                  <a:pt x="1488" y="1843"/>
                  <a:pt x="1552" y="1843"/>
                </a:cubicBezTo>
                <a:cubicBezTo>
                  <a:pt x="1616" y="1843"/>
                  <a:pt x="1676" y="1818"/>
                  <a:pt x="1721" y="1773"/>
                </a:cubicBezTo>
                <a:cubicBezTo>
                  <a:pt x="1778" y="1716"/>
                  <a:pt x="1778" y="1716"/>
                  <a:pt x="1778" y="1716"/>
                </a:cubicBezTo>
                <a:cubicBezTo>
                  <a:pt x="1823" y="1671"/>
                  <a:pt x="1848" y="1611"/>
                  <a:pt x="1848" y="1547"/>
                </a:cubicBezTo>
                <a:cubicBezTo>
                  <a:pt x="1848" y="1483"/>
                  <a:pt x="1823" y="1423"/>
                  <a:pt x="1778" y="1378"/>
                </a:cubicBezTo>
                <a:cubicBezTo>
                  <a:pt x="1749" y="1349"/>
                  <a:pt x="1749" y="1349"/>
                  <a:pt x="1749" y="1349"/>
                </a:cubicBezTo>
                <a:cubicBezTo>
                  <a:pt x="1742" y="1342"/>
                  <a:pt x="1740" y="1330"/>
                  <a:pt x="1744" y="1320"/>
                </a:cubicBezTo>
                <a:cubicBezTo>
                  <a:pt x="1745" y="1318"/>
                  <a:pt x="1745" y="1318"/>
                  <a:pt x="1745" y="1318"/>
                </a:cubicBezTo>
                <a:cubicBezTo>
                  <a:pt x="1749" y="1308"/>
                  <a:pt x="1759" y="1301"/>
                  <a:pt x="1769" y="1301"/>
                </a:cubicBezTo>
                <a:cubicBezTo>
                  <a:pt x="1809" y="1301"/>
                  <a:pt x="1809" y="1301"/>
                  <a:pt x="1809" y="1301"/>
                </a:cubicBezTo>
                <a:cubicBezTo>
                  <a:pt x="1942" y="1301"/>
                  <a:pt x="2049" y="1194"/>
                  <a:pt x="2049" y="1062"/>
                </a:cubicBezTo>
                <a:cubicBezTo>
                  <a:pt x="2049" y="994"/>
                  <a:pt x="2049" y="994"/>
                  <a:pt x="2049" y="994"/>
                </a:cubicBezTo>
                <a:cubicBezTo>
                  <a:pt x="2049" y="950"/>
                  <a:pt x="2013" y="914"/>
                  <a:pt x="1969" y="914"/>
                </a:cubicBezTo>
                <a:close/>
                <a:moveTo>
                  <a:pt x="35" y="742"/>
                </a:moveTo>
                <a:cubicBezTo>
                  <a:pt x="9" y="710"/>
                  <a:pt x="0" y="670"/>
                  <a:pt x="8" y="631"/>
                </a:cubicBezTo>
                <a:cubicBezTo>
                  <a:pt x="31" y="520"/>
                  <a:pt x="101" y="428"/>
                  <a:pt x="194" y="373"/>
                </a:cubicBezTo>
                <a:cubicBezTo>
                  <a:pt x="168" y="335"/>
                  <a:pt x="153" y="289"/>
                  <a:pt x="153" y="240"/>
                </a:cubicBezTo>
                <a:cubicBezTo>
                  <a:pt x="153" y="107"/>
                  <a:pt x="260" y="0"/>
                  <a:pt x="392" y="0"/>
                </a:cubicBezTo>
                <a:cubicBezTo>
                  <a:pt x="524" y="0"/>
                  <a:pt x="632" y="107"/>
                  <a:pt x="632" y="240"/>
                </a:cubicBezTo>
                <a:cubicBezTo>
                  <a:pt x="632" y="289"/>
                  <a:pt x="617" y="335"/>
                  <a:pt x="591" y="373"/>
                </a:cubicBezTo>
                <a:cubicBezTo>
                  <a:pt x="637" y="400"/>
                  <a:pt x="678" y="437"/>
                  <a:pt x="710" y="480"/>
                </a:cubicBezTo>
                <a:cubicBezTo>
                  <a:pt x="741" y="437"/>
                  <a:pt x="782" y="400"/>
                  <a:pt x="828" y="373"/>
                </a:cubicBezTo>
                <a:cubicBezTo>
                  <a:pt x="803" y="335"/>
                  <a:pt x="787" y="289"/>
                  <a:pt x="787" y="240"/>
                </a:cubicBezTo>
                <a:cubicBezTo>
                  <a:pt x="787" y="107"/>
                  <a:pt x="895" y="0"/>
                  <a:pt x="1027" y="0"/>
                </a:cubicBezTo>
                <a:cubicBezTo>
                  <a:pt x="1159" y="0"/>
                  <a:pt x="1267" y="107"/>
                  <a:pt x="1267" y="240"/>
                </a:cubicBezTo>
                <a:cubicBezTo>
                  <a:pt x="1267" y="289"/>
                  <a:pt x="1251" y="335"/>
                  <a:pt x="1226" y="373"/>
                </a:cubicBezTo>
                <a:cubicBezTo>
                  <a:pt x="1272" y="400"/>
                  <a:pt x="1313" y="437"/>
                  <a:pt x="1344" y="480"/>
                </a:cubicBezTo>
                <a:cubicBezTo>
                  <a:pt x="1376" y="437"/>
                  <a:pt x="1417" y="400"/>
                  <a:pt x="1463" y="373"/>
                </a:cubicBezTo>
                <a:cubicBezTo>
                  <a:pt x="1437" y="335"/>
                  <a:pt x="1422" y="289"/>
                  <a:pt x="1422" y="240"/>
                </a:cubicBezTo>
                <a:cubicBezTo>
                  <a:pt x="1422" y="107"/>
                  <a:pt x="1530" y="0"/>
                  <a:pt x="1662" y="0"/>
                </a:cubicBezTo>
                <a:cubicBezTo>
                  <a:pt x="1794" y="0"/>
                  <a:pt x="1901" y="107"/>
                  <a:pt x="1901" y="240"/>
                </a:cubicBezTo>
                <a:cubicBezTo>
                  <a:pt x="1901" y="370"/>
                  <a:pt x="1796" y="477"/>
                  <a:pt x="1666" y="479"/>
                </a:cubicBezTo>
                <a:cubicBezTo>
                  <a:pt x="1665" y="479"/>
                  <a:pt x="1665" y="479"/>
                  <a:pt x="1664" y="479"/>
                </a:cubicBezTo>
                <a:cubicBezTo>
                  <a:pt x="1660" y="479"/>
                  <a:pt x="1660" y="479"/>
                  <a:pt x="1660" y="479"/>
                </a:cubicBezTo>
                <a:cubicBezTo>
                  <a:pt x="1562" y="479"/>
                  <a:pt x="1476" y="541"/>
                  <a:pt x="1443" y="631"/>
                </a:cubicBezTo>
                <a:cubicBezTo>
                  <a:pt x="1890" y="631"/>
                  <a:pt x="1890" y="631"/>
                  <a:pt x="1890" y="631"/>
                </a:cubicBezTo>
                <a:cubicBezTo>
                  <a:pt x="1896" y="600"/>
                  <a:pt x="1920" y="575"/>
                  <a:pt x="1952" y="569"/>
                </a:cubicBezTo>
                <a:cubicBezTo>
                  <a:pt x="1995" y="560"/>
                  <a:pt x="2037" y="587"/>
                  <a:pt x="2046" y="631"/>
                </a:cubicBezTo>
                <a:cubicBezTo>
                  <a:pt x="2054" y="670"/>
                  <a:pt x="2045" y="710"/>
                  <a:pt x="2019" y="742"/>
                </a:cubicBezTo>
                <a:cubicBezTo>
                  <a:pt x="1994" y="773"/>
                  <a:pt x="1956" y="790"/>
                  <a:pt x="1916" y="790"/>
                </a:cubicBezTo>
                <a:cubicBezTo>
                  <a:pt x="137" y="790"/>
                  <a:pt x="137" y="790"/>
                  <a:pt x="137" y="790"/>
                </a:cubicBezTo>
                <a:cubicBezTo>
                  <a:pt x="98" y="790"/>
                  <a:pt x="60" y="773"/>
                  <a:pt x="35" y="742"/>
                </a:cubicBezTo>
                <a:close/>
                <a:moveTo>
                  <a:pt x="808" y="631"/>
                </a:moveTo>
                <a:cubicBezTo>
                  <a:pt x="1246" y="631"/>
                  <a:pt x="1246" y="631"/>
                  <a:pt x="1246" y="631"/>
                </a:cubicBezTo>
                <a:cubicBezTo>
                  <a:pt x="1213" y="541"/>
                  <a:pt x="1127" y="479"/>
                  <a:pt x="1029" y="479"/>
                </a:cubicBezTo>
                <a:cubicBezTo>
                  <a:pt x="1025" y="479"/>
                  <a:pt x="1025" y="479"/>
                  <a:pt x="1025" y="479"/>
                </a:cubicBezTo>
                <a:cubicBezTo>
                  <a:pt x="927" y="479"/>
                  <a:pt x="841" y="541"/>
                  <a:pt x="808" y="631"/>
                </a:cubicBezTo>
                <a:close/>
                <a:moveTo>
                  <a:pt x="1582" y="240"/>
                </a:moveTo>
                <a:cubicBezTo>
                  <a:pt x="1582" y="284"/>
                  <a:pt x="1618" y="319"/>
                  <a:pt x="1662" y="319"/>
                </a:cubicBezTo>
                <a:cubicBezTo>
                  <a:pt x="1706" y="319"/>
                  <a:pt x="1742" y="284"/>
                  <a:pt x="1742" y="240"/>
                </a:cubicBezTo>
                <a:cubicBezTo>
                  <a:pt x="1742" y="195"/>
                  <a:pt x="1706" y="160"/>
                  <a:pt x="1662" y="160"/>
                </a:cubicBezTo>
                <a:cubicBezTo>
                  <a:pt x="1618" y="160"/>
                  <a:pt x="1582" y="195"/>
                  <a:pt x="1582" y="240"/>
                </a:cubicBezTo>
                <a:close/>
                <a:moveTo>
                  <a:pt x="947" y="240"/>
                </a:moveTo>
                <a:cubicBezTo>
                  <a:pt x="947" y="284"/>
                  <a:pt x="983" y="319"/>
                  <a:pt x="1027" y="319"/>
                </a:cubicBezTo>
                <a:cubicBezTo>
                  <a:pt x="1071" y="319"/>
                  <a:pt x="1107" y="284"/>
                  <a:pt x="1107" y="240"/>
                </a:cubicBezTo>
                <a:cubicBezTo>
                  <a:pt x="1107" y="195"/>
                  <a:pt x="1071" y="160"/>
                  <a:pt x="1027" y="160"/>
                </a:cubicBezTo>
                <a:cubicBezTo>
                  <a:pt x="983" y="160"/>
                  <a:pt x="947" y="195"/>
                  <a:pt x="947" y="240"/>
                </a:cubicBezTo>
                <a:close/>
                <a:moveTo>
                  <a:pt x="312" y="240"/>
                </a:moveTo>
                <a:cubicBezTo>
                  <a:pt x="312" y="284"/>
                  <a:pt x="348" y="319"/>
                  <a:pt x="392" y="319"/>
                </a:cubicBezTo>
                <a:cubicBezTo>
                  <a:pt x="436" y="319"/>
                  <a:pt x="472" y="284"/>
                  <a:pt x="472" y="240"/>
                </a:cubicBezTo>
                <a:cubicBezTo>
                  <a:pt x="472" y="195"/>
                  <a:pt x="436" y="160"/>
                  <a:pt x="392" y="160"/>
                </a:cubicBezTo>
                <a:cubicBezTo>
                  <a:pt x="348" y="160"/>
                  <a:pt x="312" y="195"/>
                  <a:pt x="312" y="240"/>
                </a:cubicBezTo>
                <a:close/>
                <a:moveTo>
                  <a:pt x="173" y="631"/>
                </a:moveTo>
                <a:cubicBezTo>
                  <a:pt x="611" y="631"/>
                  <a:pt x="611" y="631"/>
                  <a:pt x="611" y="631"/>
                </a:cubicBezTo>
                <a:cubicBezTo>
                  <a:pt x="578" y="541"/>
                  <a:pt x="492" y="479"/>
                  <a:pt x="394" y="479"/>
                </a:cubicBezTo>
                <a:cubicBezTo>
                  <a:pt x="390" y="479"/>
                  <a:pt x="390" y="479"/>
                  <a:pt x="390" y="479"/>
                </a:cubicBezTo>
                <a:cubicBezTo>
                  <a:pt x="293" y="479"/>
                  <a:pt x="206" y="541"/>
                  <a:pt x="173" y="6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DA985F1-E6E6-4EBC-A442-537DFFF17B28}"/>
              </a:ext>
            </a:extLst>
          </p:cNvPr>
          <p:cNvGrpSpPr/>
          <p:nvPr/>
        </p:nvGrpSpPr>
        <p:grpSpPr>
          <a:xfrm>
            <a:off x="3840936" y="2572712"/>
            <a:ext cx="296658" cy="296656"/>
            <a:chOff x="-1331913" y="3155950"/>
            <a:chExt cx="1128713" cy="1128713"/>
          </a:xfrm>
          <a:solidFill>
            <a:schemeClr val="bg1"/>
          </a:solidFill>
        </p:grpSpPr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145DD10-6CB8-49F7-9943-9A8DC8CD57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331913" y="3814763"/>
              <a:ext cx="403225" cy="469900"/>
            </a:xfrm>
            <a:custGeom>
              <a:avLst/>
              <a:gdLst>
                <a:gd name="T0" fmla="*/ 60 w 732"/>
                <a:gd name="T1" fmla="*/ 853 h 853"/>
                <a:gd name="T2" fmla="*/ 672 w 732"/>
                <a:gd name="T3" fmla="*/ 853 h 853"/>
                <a:gd name="T4" fmla="*/ 732 w 732"/>
                <a:gd name="T5" fmla="*/ 793 h 853"/>
                <a:gd name="T6" fmla="*/ 732 w 732"/>
                <a:gd name="T7" fmla="*/ 726 h 853"/>
                <a:gd name="T8" fmla="*/ 541 w 732"/>
                <a:gd name="T9" fmla="*/ 404 h 853"/>
                <a:gd name="T10" fmla="*/ 606 w 732"/>
                <a:gd name="T11" fmla="*/ 240 h 853"/>
                <a:gd name="T12" fmla="*/ 366 w 732"/>
                <a:gd name="T13" fmla="*/ 0 h 853"/>
                <a:gd name="T14" fmla="*/ 126 w 732"/>
                <a:gd name="T15" fmla="*/ 240 h 853"/>
                <a:gd name="T16" fmla="*/ 192 w 732"/>
                <a:gd name="T17" fmla="*/ 404 h 853"/>
                <a:gd name="T18" fmla="*/ 0 w 732"/>
                <a:gd name="T19" fmla="*/ 726 h 853"/>
                <a:gd name="T20" fmla="*/ 0 w 732"/>
                <a:gd name="T21" fmla="*/ 793 h 853"/>
                <a:gd name="T22" fmla="*/ 60 w 732"/>
                <a:gd name="T23" fmla="*/ 853 h 853"/>
                <a:gd name="T24" fmla="*/ 246 w 732"/>
                <a:gd name="T25" fmla="*/ 240 h 853"/>
                <a:gd name="T26" fmla="*/ 366 w 732"/>
                <a:gd name="T27" fmla="*/ 120 h 853"/>
                <a:gd name="T28" fmla="*/ 486 w 732"/>
                <a:gd name="T29" fmla="*/ 240 h 853"/>
                <a:gd name="T30" fmla="*/ 366 w 732"/>
                <a:gd name="T31" fmla="*/ 360 h 853"/>
                <a:gd name="T32" fmla="*/ 246 w 732"/>
                <a:gd name="T33" fmla="*/ 240 h 853"/>
                <a:gd name="T34" fmla="*/ 366 w 732"/>
                <a:gd name="T35" fmla="*/ 480 h 853"/>
                <a:gd name="T36" fmla="*/ 612 w 732"/>
                <a:gd name="T37" fmla="*/ 733 h 853"/>
                <a:gd name="T38" fmla="*/ 120 w 732"/>
                <a:gd name="T39" fmla="*/ 733 h 853"/>
                <a:gd name="T40" fmla="*/ 366 w 732"/>
                <a:gd name="T41" fmla="*/ 480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2" h="853">
                  <a:moveTo>
                    <a:pt x="60" y="853"/>
                  </a:moveTo>
                  <a:cubicBezTo>
                    <a:pt x="672" y="853"/>
                    <a:pt x="672" y="853"/>
                    <a:pt x="672" y="853"/>
                  </a:cubicBezTo>
                  <a:cubicBezTo>
                    <a:pt x="705" y="853"/>
                    <a:pt x="732" y="826"/>
                    <a:pt x="732" y="793"/>
                  </a:cubicBezTo>
                  <a:cubicBezTo>
                    <a:pt x="732" y="726"/>
                    <a:pt x="732" y="726"/>
                    <a:pt x="732" y="726"/>
                  </a:cubicBezTo>
                  <a:cubicBezTo>
                    <a:pt x="732" y="587"/>
                    <a:pt x="655" y="467"/>
                    <a:pt x="541" y="404"/>
                  </a:cubicBezTo>
                  <a:cubicBezTo>
                    <a:pt x="581" y="361"/>
                    <a:pt x="606" y="304"/>
                    <a:pt x="606" y="240"/>
                  </a:cubicBezTo>
                  <a:cubicBezTo>
                    <a:pt x="606" y="108"/>
                    <a:pt x="498" y="0"/>
                    <a:pt x="366" y="0"/>
                  </a:cubicBezTo>
                  <a:cubicBezTo>
                    <a:pt x="234" y="0"/>
                    <a:pt x="126" y="108"/>
                    <a:pt x="126" y="240"/>
                  </a:cubicBezTo>
                  <a:cubicBezTo>
                    <a:pt x="126" y="304"/>
                    <a:pt x="151" y="361"/>
                    <a:pt x="192" y="404"/>
                  </a:cubicBezTo>
                  <a:cubicBezTo>
                    <a:pt x="78" y="467"/>
                    <a:pt x="0" y="587"/>
                    <a:pt x="0" y="726"/>
                  </a:cubicBezTo>
                  <a:cubicBezTo>
                    <a:pt x="0" y="793"/>
                    <a:pt x="0" y="793"/>
                    <a:pt x="0" y="793"/>
                  </a:cubicBezTo>
                  <a:cubicBezTo>
                    <a:pt x="0" y="826"/>
                    <a:pt x="27" y="853"/>
                    <a:pt x="60" y="853"/>
                  </a:cubicBezTo>
                  <a:close/>
                  <a:moveTo>
                    <a:pt x="246" y="240"/>
                  </a:moveTo>
                  <a:cubicBezTo>
                    <a:pt x="246" y="174"/>
                    <a:pt x="300" y="120"/>
                    <a:pt x="366" y="120"/>
                  </a:cubicBezTo>
                  <a:cubicBezTo>
                    <a:pt x="432" y="120"/>
                    <a:pt x="486" y="174"/>
                    <a:pt x="486" y="240"/>
                  </a:cubicBezTo>
                  <a:cubicBezTo>
                    <a:pt x="486" y="306"/>
                    <a:pt x="432" y="360"/>
                    <a:pt x="366" y="360"/>
                  </a:cubicBezTo>
                  <a:cubicBezTo>
                    <a:pt x="300" y="360"/>
                    <a:pt x="246" y="306"/>
                    <a:pt x="246" y="240"/>
                  </a:cubicBezTo>
                  <a:close/>
                  <a:moveTo>
                    <a:pt x="366" y="480"/>
                  </a:moveTo>
                  <a:cubicBezTo>
                    <a:pt x="495" y="480"/>
                    <a:pt x="612" y="581"/>
                    <a:pt x="612" y="733"/>
                  </a:cubicBezTo>
                  <a:cubicBezTo>
                    <a:pt x="120" y="733"/>
                    <a:pt x="120" y="733"/>
                    <a:pt x="120" y="733"/>
                  </a:cubicBezTo>
                  <a:cubicBezTo>
                    <a:pt x="120" y="582"/>
                    <a:pt x="237" y="480"/>
                    <a:pt x="366" y="4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237CBA59-1386-48BF-9AE6-C1819807C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06425" y="3814763"/>
              <a:ext cx="403225" cy="469900"/>
            </a:xfrm>
            <a:custGeom>
              <a:avLst/>
              <a:gdLst>
                <a:gd name="T0" fmla="*/ 540 w 732"/>
                <a:gd name="T1" fmla="*/ 404 h 853"/>
                <a:gd name="T2" fmla="*/ 606 w 732"/>
                <a:gd name="T3" fmla="*/ 240 h 853"/>
                <a:gd name="T4" fmla="*/ 366 w 732"/>
                <a:gd name="T5" fmla="*/ 0 h 853"/>
                <a:gd name="T6" fmla="*/ 126 w 732"/>
                <a:gd name="T7" fmla="*/ 240 h 853"/>
                <a:gd name="T8" fmla="*/ 191 w 732"/>
                <a:gd name="T9" fmla="*/ 404 h 853"/>
                <a:gd name="T10" fmla="*/ 0 w 732"/>
                <a:gd name="T11" fmla="*/ 726 h 853"/>
                <a:gd name="T12" fmla="*/ 0 w 732"/>
                <a:gd name="T13" fmla="*/ 793 h 853"/>
                <a:gd name="T14" fmla="*/ 60 w 732"/>
                <a:gd name="T15" fmla="*/ 853 h 853"/>
                <a:gd name="T16" fmla="*/ 672 w 732"/>
                <a:gd name="T17" fmla="*/ 853 h 853"/>
                <a:gd name="T18" fmla="*/ 732 w 732"/>
                <a:gd name="T19" fmla="*/ 793 h 853"/>
                <a:gd name="T20" fmla="*/ 732 w 732"/>
                <a:gd name="T21" fmla="*/ 726 h 853"/>
                <a:gd name="T22" fmla="*/ 540 w 732"/>
                <a:gd name="T23" fmla="*/ 404 h 853"/>
                <a:gd name="T24" fmla="*/ 246 w 732"/>
                <a:gd name="T25" fmla="*/ 240 h 853"/>
                <a:gd name="T26" fmla="*/ 366 w 732"/>
                <a:gd name="T27" fmla="*/ 120 h 853"/>
                <a:gd name="T28" fmla="*/ 486 w 732"/>
                <a:gd name="T29" fmla="*/ 240 h 853"/>
                <a:gd name="T30" fmla="*/ 366 w 732"/>
                <a:gd name="T31" fmla="*/ 360 h 853"/>
                <a:gd name="T32" fmla="*/ 246 w 732"/>
                <a:gd name="T33" fmla="*/ 240 h 853"/>
                <a:gd name="T34" fmla="*/ 612 w 732"/>
                <a:gd name="T35" fmla="*/ 733 h 853"/>
                <a:gd name="T36" fmla="*/ 120 w 732"/>
                <a:gd name="T37" fmla="*/ 733 h 853"/>
                <a:gd name="T38" fmla="*/ 366 w 732"/>
                <a:gd name="T39" fmla="*/ 480 h 853"/>
                <a:gd name="T40" fmla="*/ 612 w 732"/>
                <a:gd name="T41" fmla="*/ 73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2" h="853">
                  <a:moveTo>
                    <a:pt x="540" y="404"/>
                  </a:moveTo>
                  <a:cubicBezTo>
                    <a:pt x="581" y="361"/>
                    <a:pt x="606" y="304"/>
                    <a:pt x="606" y="240"/>
                  </a:cubicBezTo>
                  <a:cubicBezTo>
                    <a:pt x="606" y="108"/>
                    <a:pt x="498" y="0"/>
                    <a:pt x="366" y="0"/>
                  </a:cubicBezTo>
                  <a:cubicBezTo>
                    <a:pt x="234" y="0"/>
                    <a:pt x="126" y="108"/>
                    <a:pt x="126" y="240"/>
                  </a:cubicBezTo>
                  <a:cubicBezTo>
                    <a:pt x="126" y="304"/>
                    <a:pt x="151" y="361"/>
                    <a:pt x="191" y="404"/>
                  </a:cubicBezTo>
                  <a:cubicBezTo>
                    <a:pt x="77" y="467"/>
                    <a:pt x="0" y="587"/>
                    <a:pt x="0" y="726"/>
                  </a:cubicBezTo>
                  <a:cubicBezTo>
                    <a:pt x="0" y="793"/>
                    <a:pt x="0" y="793"/>
                    <a:pt x="0" y="793"/>
                  </a:cubicBezTo>
                  <a:cubicBezTo>
                    <a:pt x="0" y="826"/>
                    <a:pt x="27" y="853"/>
                    <a:pt x="60" y="853"/>
                  </a:cubicBezTo>
                  <a:cubicBezTo>
                    <a:pt x="672" y="853"/>
                    <a:pt x="672" y="853"/>
                    <a:pt x="672" y="853"/>
                  </a:cubicBezTo>
                  <a:cubicBezTo>
                    <a:pt x="705" y="853"/>
                    <a:pt x="732" y="826"/>
                    <a:pt x="732" y="793"/>
                  </a:cubicBezTo>
                  <a:cubicBezTo>
                    <a:pt x="732" y="726"/>
                    <a:pt x="732" y="726"/>
                    <a:pt x="732" y="726"/>
                  </a:cubicBezTo>
                  <a:cubicBezTo>
                    <a:pt x="732" y="587"/>
                    <a:pt x="654" y="467"/>
                    <a:pt x="540" y="404"/>
                  </a:cubicBezTo>
                  <a:close/>
                  <a:moveTo>
                    <a:pt x="246" y="240"/>
                  </a:moveTo>
                  <a:cubicBezTo>
                    <a:pt x="246" y="174"/>
                    <a:pt x="300" y="120"/>
                    <a:pt x="366" y="120"/>
                  </a:cubicBezTo>
                  <a:cubicBezTo>
                    <a:pt x="432" y="120"/>
                    <a:pt x="486" y="174"/>
                    <a:pt x="486" y="240"/>
                  </a:cubicBezTo>
                  <a:cubicBezTo>
                    <a:pt x="486" y="306"/>
                    <a:pt x="432" y="360"/>
                    <a:pt x="366" y="360"/>
                  </a:cubicBezTo>
                  <a:cubicBezTo>
                    <a:pt x="300" y="360"/>
                    <a:pt x="246" y="306"/>
                    <a:pt x="246" y="240"/>
                  </a:cubicBezTo>
                  <a:close/>
                  <a:moveTo>
                    <a:pt x="612" y="733"/>
                  </a:moveTo>
                  <a:cubicBezTo>
                    <a:pt x="120" y="733"/>
                    <a:pt x="120" y="733"/>
                    <a:pt x="120" y="733"/>
                  </a:cubicBezTo>
                  <a:cubicBezTo>
                    <a:pt x="120" y="582"/>
                    <a:pt x="237" y="480"/>
                    <a:pt x="366" y="480"/>
                  </a:cubicBezTo>
                  <a:cubicBezTo>
                    <a:pt x="494" y="480"/>
                    <a:pt x="612" y="581"/>
                    <a:pt x="612" y="7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219B7874-FEFC-49C7-BF15-CF69E98DFC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68375" y="3155950"/>
              <a:ext cx="403225" cy="469900"/>
            </a:xfrm>
            <a:custGeom>
              <a:avLst/>
              <a:gdLst>
                <a:gd name="T0" fmla="*/ 732 w 732"/>
                <a:gd name="T1" fmla="*/ 793 h 853"/>
                <a:gd name="T2" fmla="*/ 732 w 732"/>
                <a:gd name="T3" fmla="*/ 726 h 853"/>
                <a:gd name="T4" fmla="*/ 541 w 732"/>
                <a:gd name="T5" fmla="*/ 404 h 853"/>
                <a:gd name="T6" fmla="*/ 606 w 732"/>
                <a:gd name="T7" fmla="*/ 240 h 853"/>
                <a:gd name="T8" fmla="*/ 366 w 732"/>
                <a:gd name="T9" fmla="*/ 0 h 853"/>
                <a:gd name="T10" fmla="*/ 126 w 732"/>
                <a:gd name="T11" fmla="*/ 240 h 853"/>
                <a:gd name="T12" fmla="*/ 191 w 732"/>
                <a:gd name="T13" fmla="*/ 404 h 853"/>
                <a:gd name="T14" fmla="*/ 0 w 732"/>
                <a:gd name="T15" fmla="*/ 726 h 853"/>
                <a:gd name="T16" fmla="*/ 0 w 732"/>
                <a:gd name="T17" fmla="*/ 793 h 853"/>
                <a:gd name="T18" fmla="*/ 60 w 732"/>
                <a:gd name="T19" fmla="*/ 853 h 853"/>
                <a:gd name="T20" fmla="*/ 672 w 732"/>
                <a:gd name="T21" fmla="*/ 853 h 853"/>
                <a:gd name="T22" fmla="*/ 732 w 732"/>
                <a:gd name="T23" fmla="*/ 793 h 853"/>
                <a:gd name="T24" fmla="*/ 246 w 732"/>
                <a:gd name="T25" fmla="*/ 240 h 853"/>
                <a:gd name="T26" fmla="*/ 366 w 732"/>
                <a:gd name="T27" fmla="*/ 120 h 853"/>
                <a:gd name="T28" fmla="*/ 486 w 732"/>
                <a:gd name="T29" fmla="*/ 240 h 853"/>
                <a:gd name="T30" fmla="*/ 366 w 732"/>
                <a:gd name="T31" fmla="*/ 360 h 853"/>
                <a:gd name="T32" fmla="*/ 246 w 732"/>
                <a:gd name="T33" fmla="*/ 240 h 853"/>
                <a:gd name="T34" fmla="*/ 612 w 732"/>
                <a:gd name="T35" fmla="*/ 733 h 853"/>
                <a:gd name="T36" fmla="*/ 120 w 732"/>
                <a:gd name="T37" fmla="*/ 733 h 853"/>
                <a:gd name="T38" fmla="*/ 366 w 732"/>
                <a:gd name="T39" fmla="*/ 480 h 853"/>
                <a:gd name="T40" fmla="*/ 612 w 732"/>
                <a:gd name="T41" fmla="*/ 73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2" h="853">
                  <a:moveTo>
                    <a:pt x="732" y="793"/>
                  </a:moveTo>
                  <a:cubicBezTo>
                    <a:pt x="732" y="726"/>
                    <a:pt x="732" y="726"/>
                    <a:pt x="732" y="726"/>
                  </a:cubicBezTo>
                  <a:cubicBezTo>
                    <a:pt x="732" y="587"/>
                    <a:pt x="655" y="467"/>
                    <a:pt x="541" y="404"/>
                  </a:cubicBezTo>
                  <a:cubicBezTo>
                    <a:pt x="581" y="361"/>
                    <a:pt x="606" y="304"/>
                    <a:pt x="606" y="240"/>
                  </a:cubicBezTo>
                  <a:cubicBezTo>
                    <a:pt x="606" y="108"/>
                    <a:pt x="498" y="0"/>
                    <a:pt x="366" y="0"/>
                  </a:cubicBezTo>
                  <a:cubicBezTo>
                    <a:pt x="234" y="0"/>
                    <a:pt x="126" y="108"/>
                    <a:pt x="126" y="240"/>
                  </a:cubicBezTo>
                  <a:cubicBezTo>
                    <a:pt x="126" y="304"/>
                    <a:pt x="151" y="361"/>
                    <a:pt x="191" y="404"/>
                  </a:cubicBezTo>
                  <a:cubicBezTo>
                    <a:pt x="77" y="467"/>
                    <a:pt x="0" y="587"/>
                    <a:pt x="0" y="726"/>
                  </a:cubicBezTo>
                  <a:cubicBezTo>
                    <a:pt x="0" y="793"/>
                    <a:pt x="0" y="793"/>
                    <a:pt x="0" y="793"/>
                  </a:cubicBezTo>
                  <a:cubicBezTo>
                    <a:pt x="0" y="826"/>
                    <a:pt x="27" y="853"/>
                    <a:pt x="60" y="853"/>
                  </a:cubicBezTo>
                  <a:cubicBezTo>
                    <a:pt x="672" y="853"/>
                    <a:pt x="672" y="853"/>
                    <a:pt x="672" y="853"/>
                  </a:cubicBezTo>
                  <a:cubicBezTo>
                    <a:pt x="705" y="853"/>
                    <a:pt x="732" y="826"/>
                    <a:pt x="732" y="793"/>
                  </a:cubicBezTo>
                  <a:close/>
                  <a:moveTo>
                    <a:pt x="246" y="240"/>
                  </a:moveTo>
                  <a:cubicBezTo>
                    <a:pt x="246" y="174"/>
                    <a:pt x="300" y="120"/>
                    <a:pt x="366" y="120"/>
                  </a:cubicBezTo>
                  <a:cubicBezTo>
                    <a:pt x="432" y="120"/>
                    <a:pt x="486" y="174"/>
                    <a:pt x="486" y="240"/>
                  </a:cubicBezTo>
                  <a:cubicBezTo>
                    <a:pt x="486" y="306"/>
                    <a:pt x="432" y="360"/>
                    <a:pt x="366" y="360"/>
                  </a:cubicBezTo>
                  <a:cubicBezTo>
                    <a:pt x="300" y="360"/>
                    <a:pt x="246" y="306"/>
                    <a:pt x="246" y="240"/>
                  </a:cubicBezTo>
                  <a:close/>
                  <a:moveTo>
                    <a:pt x="612" y="733"/>
                  </a:moveTo>
                  <a:cubicBezTo>
                    <a:pt x="120" y="733"/>
                    <a:pt x="120" y="733"/>
                    <a:pt x="120" y="733"/>
                  </a:cubicBezTo>
                  <a:cubicBezTo>
                    <a:pt x="120" y="582"/>
                    <a:pt x="237" y="480"/>
                    <a:pt x="366" y="480"/>
                  </a:cubicBezTo>
                  <a:cubicBezTo>
                    <a:pt x="495" y="480"/>
                    <a:pt x="612" y="581"/>
                    <a:pt x="612" y="7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A1A4E79C-CDB3-4837-8F92-554FD180E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-946150" y="3986213"/>
              <a:ext cx="360363" cy="92075"/>
            </a:xfrm>
            <a:custGeom>
              <a:avLst/>
              <a:gdLst>
                <a:gd name="T0" fmla="*/ 568 w 654"/>
                <a:gd name="T1" fmla="*/ 10 h 169"/>
                <a:gd name="T2" fmla="*/ 323 w 654"/>
                <a:gd name="T3" fmla="*/ 49 h 169"/>
                <a:gd name="T4" fmla="*/ 85 w 654"/>
                <a:gd name="T5" fmla="*/ 13 h 169"/>
                <a:gd name="T6" fmla="*/ 10 w 654"/>
                <a:gd name="T7" fmla="*/ 52 h 169"/>
                <a:gd name="T8" fmla="*/ 49 w 654"/>
                <a:gd name="T9" fmla="*/ 127 h 169"/>
                <a:gd name="T10" fmla="*/ 323 w 654"/>
                <a:gd name="T11" fmla="*/ 169 h 169"/>
                <a:gd name="T12" fmla="*/ 606 w 654"/>
                <a:gd name="T13" fmla="*/ 124 h 169"/>
                <a:gd name="T14" fmla="*/ 644 w 654"/>
                <a:gd name="T15" fmla="*/ 48 h 169"/>
                <a:gd name="T16" fmla="*/ 568 w 654"/>
                <a:gd name="T17" fmla="*/ 1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4" h="169">
                  <a:moveTo>
                    <a:pt x="568" y="10"/>
                  </a:moveTo>
                  <a:cubicBezTo>
                    <a:pt x="490" y="36"/>
                    <a:pt x="407" y="49"/>
                    <a:pt x="323" y="49"/>
                  </a:cubicBezTo>
                  <a:cubicBezTo>
                    <a:pt x="241" y="49"/>
                    <a:pt x="161" y="37"/>
                    <a:pt x="85" y="13"/>
                  </a:cubicBezTo>
                  <a:cubicBezTo>
                    <a:pt x="53" y="3"/>
                    <a:pt x="20" y="20"/>
                    <a:pt x="10" y="52"/>
                  </a:cubicBezTo>
                  <a:cubicBezTo>
                    <a:pt x="0" y="83"/>
                    <a:pt x="17" y="117"/>
                    <a:pt x="49" y="127"/>
                  </a:cubicBezTo>
                  <a:cubicBezTo>
                    <a:pt x="137" y="155"/>
                    <a:pt x="229" y="169"/>
                    <a:pt x="323" y="169"/>
                  </a:cubicBezTo>
                  <a:cubicBezTo>
                    <a:pt x="420" y="169"/>
                    <a:pt x="515" y="154"/>
                    <a:pt x="606" y="124"/>
                  </a:cubicBezTo>
                  <a:cubicBezTo>
                    <a:pt x="637" y="114"/>
                    <a:pt x="654" y="80"/>
                    <a:pt x="644" y="48"/>
                  </a:cubicBezTo>
                  <a:cubicBezTo>
                    <a:pt x="634" y="17"/>
                    <a:pt x="600" y="0"/>
                    <a:pt x="56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6FD9804A-8E89-41D7-B13B-D9B0EDD65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20788" y="3417888"/>
              <a:ext cx="207963" cy="322263"/>
            </a:xfrm>
            <a:custGeom>
              <a:avLst/>
              <a:gdLst>
                <a:gd name="T0" fmla="*/ 270 w 378"/>
                <a:gd name="T1" fmla="*/ 23 h 585"/>
                <a:gd name="T2" fmla="*/ 102 w 378"/>
                <a:gd name="T3" fmla="*/ 244 h 585"/>
                <a:gd name="T4" fmla="*/ 7 w 378"/>
                <a:gd name="T5" fmla="*/ 514 h 585"/>
                <a:gd name="T6" fmla="*/ 66 w 378"/>
                <a:gd name="T7" fmla="*/ 585 h 585"/>
                <a:gd name="T8" fmla="*/ 125 w 378"/>
                <a:gd name="T9" fmla="*/ 536 h 585"/>
                <a:gd name="T10" fmla="*/ 208 w 378"/>
                <a:gd name="T11" fmla="*/ 301 h 585"/>
                <a:gd name="T12" fmla="*/ 353 w 378"/>
                <a:gd name="T13" fmla="*/ 110 h 585"/>
                <a:gd name="T14" fmla="*/ 355 w 378"/>
                <a:gd name="T15" fmla="*/ 25 h 585"/>
                <a:gd name="T16" fmla="*/ 270 w 378"/>
                <a:gd name="T17" fmla="*/ 23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585">
                  <a:moveTo>
                    <a:pt x="270" y="23"/>
                  </a:moveTo>
                  <a:cubicBezTo>
                    <a:pt x="204" y="87"/>
                    <a:pt x="147" y="161"/>
                    <a:pt x="102" y="244"/>
                  </a:cubicBezTo>
                  <a:cubicBezTo>
                    <a:pt x="56" y="330"/>
                    <a:pt x="24" y="420"/>
                    <a:pt x="7" y="514"/>
                  </a:cubicBezTo>
                  <a:cubicBezTo>
                    <a:pt x="0" y="551"/>
                    <a:pt x="28" y="585"/>
                    <a:pt x="66" y="585"/>
                  </a:cubicBezTo>
                  <a:cubicBezTo>
                    <a:pt x="94" y="585"/>
                    <a:pt x="120" y="565"/>
                    <a:pt x="125" y="536"/>
                  </a:cubicBezTo>
                  <a:cubicBezTo>
                    <a:pt x="140" y="454"/>
                    <a:pt x="168" y="376"/>
                    <a:pt x="208" y="301"/>
                  </a:cubicBezTo>
                  <a:cubicBezTo>
                    <a:pt x="247" y="229"/>
                    <a:pt x="296" y="165"/>
                    <a:pt x="353" y="110"/>
                  </a:cubicBezTo>
                  <a:cubicBezTo>
                    <a:pt x="377" y="87"/>
                    <a:pt x="378" y="49"/>
                    <a:pt x="355" y="25"/>
                  </a:cubicBezTo>
                  <a:cubicBezTo>
                    <a:pt x="332" y="1"/>
                    <a:pt x="294" y="0"/>
                    <a:pt x="27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8B2B9B53-B41B-4EA7-B4E2-C5CC11F60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22288" y="3417888"/>
              <a:ext cx="207963" cy="323850"/>
            </a:xfrm>
            <a:custGeom>
              <a:avLst/>
              <a:gdLst>
                <a:gd name="T0" fmla="*/ 108 w 377"/>
                <a:gd name="T1" fmla="*/ 23 h 590"/>
                <a:gd name="T2" fmla="*/ 23 w 377"/>
                <a:gd name="T3" fmla="*/ 25 h 590"/>
                <a:gd name="T4" fmla="*/ 25 w 377"/>
                <a:gd name="T5" fmla="*/ 110 h 590"/>
                <a:gd name="T6" fmla="*/ 170 w 377"/>
                <a:gd name="T7" fmla="*/ 301 h 590"/>
                <a:gd name="T8" fmla="*/ 253 w 377"/>
                <a:gd name="T9" fmla="*/ 536 h 590"/>
                <a:gd name="T10" fmla="*/ 323 w 377"/>
                <a:gd name="T11" fmla="*/ 584 h 590"/>
                <a:gd name="T12" fmla="*/ 371 w 377"/>
                <a:gd name="T13" fmla="*/ 514 h 590"/>
                <a:gd name="T14" fmla="*/ 276 w 377"/>
                <a:gd name="T15" fmla="*/ 244 h 590"/>
                <a:gd name="T16" fmla="*/ 108 w 377"/>
                <a:gd name="T17" fmla="*/ 23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7" h="590">
                  <a:moveTo>
                    <a:pt x="108" y="23"/>
                  </a:moveTo>
                  <a:cubicBezTo>
                    <a:pt x="84" y="0"/>
                    <a:pt x="46" y="1"/>
                    <a:pt x="23" y="25"/>
                  </a:cubicBezTo>
                  <a:cubicBezTo>
                    <a:pt x="0" y="49"/>
                    <a:pt x="1" y="87"/>
                    <a:pt x="25" y="110"/>
                  </a:cubicBezTo>
                  <a:cubicBezTo>
                    <a:pt x="82" y="165"/>
                    <a:pt x="131" y="229"/>
                    <a:pt x="170" y="301"/>
                  </a:cubicBezTo>
                  <a:cubicBezTo>
                    <a:pt x="210" y="376"/>
                    <a:pt x="238" y="454"/>
                    <a:pt x="253" y="536"/>
                  </a:cubicBezTo>
                  <a:cubicBezTo>
                    <a:pt x="259" y="568"/>
                    <a:pt x="290" y="590"/>
                    <a:pt x="323" y="584"/>
                  </a:cubicBezTo>
                  <a:cubicBezTo>
                    <a:pt x="356" y="578"/>
                    <a:pt x="377" y="547"/>
                    <a:pt x="371" y="514"/>
                  </a:cubicBezTo>
                  <a:cubicBezTo>
                    <a:pt x="354" y="420"/>
                    <a:pt x="322" y="330"/>
                    <a:pt x="276" y="244"/>
                  </a:cubicBezTo>
                  <a:cubicBezTo>
                    <a:pt x="231" y="161"/>
                    <a:pt x="174" y="87"/>
                    <a:pt x="10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89898F5-B95B-47DA-A6C0-923A67FB222F}"/>
              </a:ext>
            </a:extLst>
          </p:cNvPr>
          <p:cNvGrpSpPr/>
          <p:nvPr/>
        </p:nvGrpSpPr>
        <p:grpSpPr>
          <a:xfrm>
            <a:off x="4764167" y="3999528"/>
            <a:ext cx="308492" cy="235935"/>
            <a:chOff x="-3105150" y="3463925"/>
            <a:chExt cx="1984375" cy="1517650"/>
          </a:xfrm>
          <a:solidFill>
            <a:schemeClr val="bg1"/>
          </a:solidFill>
        </p:grpSpPr>
        <p:sp>
          <p:nvSpPr>
            <p:cNvPr id="94" name="Freeform 34">
              <a:extLst>
                <a:ext uri="{FF2B5EF4-FFF2-40B4-BE49-F238E27FC236}">
                  <a16:creationId xmlns:a16="http://schemas.microsoft.com/office/drawing/2014/main" id="{F309F6F7-0834-44FC-AA78-50BF1A3AB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71775" y="3463925"/>
              <a:ext cx="600075" cy="500063"/>
            </a:xfrm>
            <a:custGeom>
              <a:avLst/>
              <a:gdLst>
                <a:gd name="T0" fmla="*/ 620 w 620"/>
                <a:gd name="T1" fmla="*/ 0 h 515"/>
                <a:gd name="T2" fmla="*/ 0 w 620"/>
                <a:gd name="T3" fmla="*/ 257 h 515"/>
                <a:gd name="T4" fmla="*/ 256 w 620"/>
                <a:gd name="T5" fmla="*/ 513 h 515"/>
                <a:gd name="T6" fmla="*/ 436 w 620"/>
                <a:gd name="T7" fmla="*/ 482 h 515"/>
                <a:gd name="T8" fmla="*/ 620 w 620"/>
                <a:gd name="T9" fmla="*/ 515 h 515"/>
                <a:gd name="T10" fmla="*/ 620 w 620"/>
                <a:gd name="T11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0" h="515">
                  <a:moveTo>
                    <a:pt x="620" y="0"/>
                  </a:moveTo>
                  <a:cubicBezTo>
                    <a:pt x="389" y="13"/>
                    <a:pt x="172" y="103"/>
                    <a:pt x="0" y="257"/>
                  </a:cubicBezTo>
                  <a:cubicBezTo>
                    <a:pt x="256" y="513"/>
                    <a:pt x="256" y="513"/>
                    <a:pt x="256" y="513"/>
                  </a:cubicBezTo>
                  <a:cubicBezTo>
                    <a:pt x="312" y="493"/>
                    <a:pt x="373" y="482"/>
                    <a:pt x="436" y="482"/>
                  </a:cubicBezTo>
                  <a:cubicBezTo>
                    <a:pt x="501" y="482"/>
                    <a:pt x="563" y="494"/>
                    <a:pt x="620" y="515"/>
                  </a:cubicBezTo>
                  <a:lnTo>
                    <a:pt x="6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5" name="Freeform 35">
              <a:extLst>
                <a:ext uri="{FF2B5EF4-FFF2-40B4-BE49-F238E27FC236}">
                  <a16:creationId xmlns:a16="http://schemas.microsoft.com/office/drawing/2014/main" id="{6395A2C7-465C-4EC8-B76B-0C980C6B6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55813" y="3463925"/>
              <a:ext cx="581025" cy="658813"/>
            </a:xfrm>
            <a:custGeom>
              <a:avLst/>
              <a:gdLst>
                <a:gd name="T0" fmla="*/ 113 w 598"/>
                <a:gd name="T1" fmla="*/ 679 h 679"/>
                <a:gd name="T2" fmla="*/ 598 w 598"/>
                <a:gd name="T3" fmla="*/ 237 h 679"/>
                <a:gd name="T4" fmla="*/ 0 w 598"/>
                <a:gd name="T5" fmla="*/ 0 h 679"/>
                <a:gd name="T6" fmla="*/ 0 w 598"/>
                <a:gd name="T7" fmla="*/ 576 h 679"/>
                <a:gd name="T8" fmla="*/ 113 w 598"/>
                <a:gd name="T9" fmla="*/ 679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679">
                  <a:moveTo>
                    <a:pt x="113" y="679"/>
                  </a:moveTo>
                  <a:cubicBezTo>
                    <a:pt x="598" y="237"/>
                    <a:pt x="598" y="237"/>
                    <a:pt x="598" y="237"/>
                  </a:cubicBezTo>
                  <a:cubicBezTo>
                    <a:pt x="429" y="95"/>
                    <a:pt x="221" y="13"/>
                    <a:pt x="0" y="0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42" y="605"/>
                    <a:pt x="80" y="640"/>
                    <a:pt x="113" y="6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6" name="Freeform 36">
              <a:extLst>
                <a:ext uri="{FF2B5EF4-FFF2-40B4-BE49-F238E27FC236}">
                  <a16:creationId xmlns:a16="http://schemas.microsoft.com/office/drawing/2014/main" id="{908C00DA-53A1-4962-A83E-0429CD0FE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05150" y="3795713"/>
              <a:ext cx="469900" cy="717550"/>
            </a:xfrm>
            <a:custGeom>
              <a:avLst/>
              <a:gdLst>
                <a:gd name="T0" fmla="*/ 0 w 486"/>
                <a:gd name="T1" fmla="*/ 680 h 740"/>
                <a:gd name="T2" fmla="*/ 0 w 486"/>
                <a:gd name="T3" fmla="*/ 740 h 740"/>
                <a:gd name="T4" fmla="*/ 240 w 486"/>
                <a:gd name="T5" fmla="*/ 740 h 740"/>
                <a:gd name="T6" fmla="*/ 240 w 486"/>
                <a:gd name="T7" fmla="*/ 680 h 740"/>
                <a:gd name="T8" fmla="*/ 486 w 486"/>
                <a:gd name="T9" fmla="*/ 227 h 740"/>
                <a:gd name="T10" fmla="*/ 259 w 486"/>
                <a:gd name="T11" fmla="*/ 0 h 740"/>
                <a:gd name="T12" fmla="*/ 0 w 486"/>
                <a:gd name="T13" fmla="*/ 68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6" h="740">
                  <a:moveTo>
                    <a:pt x="0" y="680"/>
                  </a:moveTo>
                  <a:cubicBezTo>
                    <a:pt x="0" y="740"/>
                    <a:pt x="0" y="740"/>
                    <a:pt x="0" y="740"/>
                  </a:cubicBezTo>
                  <a:cubicBezTo>
                    <a:pt x="240" y="740"/>
                    <a:pt x="240" y="740"/>
                    <a:pt x="240" y="740"/>
                  </a:cubicBezTo>
                  <a:cubicBezTo>
                    <a:pt x="240" y="680"/>
                    <a:pt x="240" y="680"/>
                    <a:pt x="240" y="680"/>
                  </a:cubicBezTo>
                  <a:cubicBezTo>
                    <a:pt x="240" y="491"/>
                    <a:pt x="338" y="324"/>
                    <a:pt x="486" y="227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92" y="187"/>
                    <a:pt x="0" y="427"/>
                    <a:pt x="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7" name="Freeform 37">
              <a:extLst>
                <a:ext uri="{FF2B5EF4-FFF2-40B4-BE49-F238E27FC236}">
                  <a16:creationId xmlns:a16="http://schemas.microsoft.com/office/drawing/2014/main" id="{354D5BE9-C1AA-4980-B51B-1CE4AA630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8750" y="4208463"/>
              <a:ext cx="307975" cy="304800"/>
            </a:xfrm>
            <a:custGeom>
              <a:avLst/>
              <a:gdLst>
                <a:gd name="T0" fmla="*/ 0 w 318"/>
                <a:gd name="T1" fmla="*/ 315 h 315"/>
                <a:gd name="T2" fmla="*/ 318 w 318"/>
                <a:gd name="T3" fmla="*/ 315 h 315"/>
                <a:gd name="T4" fmla="*/ 318 w 318"/>
                <a:gd name="T5" fmla="*/ 255 h 315"/>
                <a:gd name="T6" fmla="*/ 286 w 318"/>
                <a:gd name="T7" fmla="*/ 0 h 315"/>
                <a:gd name="T8" fmla="*/ 0 w 318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315">
                  <a:moveTo>
                    <a:pt x="0" y="315"/>
                  </a:moveTo>
                  <a:cubicBezTo>
                    <a:pt x="318" y="315"/>
                    <a:pt x="318" y="315"/>
                    <a:pt x="318" y="315"/>
                  </a:cubicBezTo>
                  <a:cubicBezTo>
                    <a:pt x="318" y="255"/>
                    <a:pt x="318" y="255"/>
                    <a:pt x="318" y="255"/>
                  </a:cubicBezTo>
                  <a:cubicBezTo>
                    <a:pt x="318" y="168"/>
                    <a:pt x="307" y="82"/>
                    <a:pt x="286" y="0"/>
                  </a:cubicBezTo>
                  <a:lnTo>
                    <a:pt x="0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8" name="Freeform 38">
              <a:extLst>
                <a:ext uri="{FF2B5EF4-FFF2-40B4-BE49-F238E27FC236}">
                  <a16:creationId xmlns:a16="http://schemas.microsoft.com/office/drawing/2014/main" id="{06A771AF-06E2-4311-8739-AC5F92B5F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68550" y="4514850"/>
              <a:ext cx="509588" cy="466725"/>
            </a:xfrm>
            <a:custGeom>
              <a:avLst/>
              <a:gdLst>
                <a:gd name="T0" fmla="*/ 263 w 526"/>
                <a:gd name="T1" fmla="*/ 0 h 480"/>
                <a:gd name="T2" fmla="*/ 93 w 526"/>
                <a:gd name="T3" fmla="*/ 71 h 480"/>
                <a:gd name="T4" fmla="*/ 93 w 526"/>
                <a:gd name="T5" fmla="*/ 410 h 480"/>
                <a:gd name="T6" fmla="*/ 263 w 526"/>
                <a:gd name="T7" fmla="*/ 480 h 480"/>
                <a:gd name="T8" fmla="*/ 433 w 526"/>
                <a:gd name="T9" fmla="*/ 410 h 480"/>
                <a:gd name="T10" fmla="*/ 433 w 526"/>
                <a:gd name="T11" fmla="*/ 71 h 480"/>
                <a:gd name="T12" fmla="*/ 263 w 526"/>
                <a:gd name="T13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6" h="480">
                  <a:moveTo>
                    <a:pt x="263" y="0"/>
                  </a:moveTo>
                  <a:cubicBezTo>
                    <a:pt x="199" y="0"/>
                    <a:pt x="139" y="25"/>
                    <a:pt x="93" y="71"/>
                  </a:cubicBezTo>
                  <a:cubicBezTo>
                    <a:pt x="0" y="164"/>
                    <a:pt x="0" y="316"/>
                    <a:pt x="93" y="410"/>
                  </a:cubicBezTo>
                  <a:cubicBezTo>
                    <a:pt x="139" y="455"/>
                    <a:pt x="199" y="480"/>
                    <a:pt x="263" y="480"/>
                  </a:cubicBezTo>
                  <a:cubicBezTo>
                    <a:pt x="327" y="480"/>
                    <a:pt x="387" y="455"/>
                    <a:pt x="433" y="410"/>
                  </a:cubicBezTo>
                  <a:cubicBezTo>
                    <a:pt x="526" y="316"/>
                    <a:pt x="526" y="164"/>
                    <a:pt x="433" y="71"/>
                  </a:cubicBezTo>
                  <a:cubicBezTo>
                    <a:pt x="387" y="25"/>
                    <a:pt x="327" y="0"/>
                    <a:pt x="2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9" name="Freeform 39">
              <a:extLst>
                <a:ext uri="{FF2B5EF4-FFF2-40B4-BE49-F238E27FC236}">
                  <a16:creationId xmlns:a16="http://schemas.microsoft.com/office/drawing/2014/main" id="{66330423-C55E-4C35-8BCD-539A7912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78038" y="3752850"/>
              <a:ext cx="957263" cy="958850"/>
            </a:xfrm>
            <a:custGeom>
              <a:avLst/>
              <a:gdLst>
                <a:gd name="T0" fmla="*/ 732 w 987"/>
                <a:gd name="T1" fmla="*/ 0 h 989"/>
                <a:gd name="T2" fmla="*/ 0 w 987"/>
                <a:gd name="T3" fmla="*/ 668 h 989"/>
                <a:gd name="T4" fmla="*/ 218 w 987"/>
                <a:gd name="T5" fmla="*/ 772 h 989"/>
                <a:gd name="T6" fmla="*/ 321 w 987"/>
                <a:gd name="T7" fmla="*/ 989 h 989"/>
                <a:gd name="T8" fmla="*/ 987 w 987"/>
                <a:gd name="T9" fmla="*/ 255 h 989"/>
                <a:gd name="T10" fmla="*/ 987 w 987"/>
                <a:gd name="T11" fmla="*/ 0 h 989"/>
                <a:gd name="T12" fmla="*/ 732 w 987"/>
                <a:gd name="T13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7" h="989">
                  <a:moveTo>
                    <a:pt x="732" y="0"/>
                  </a:moveTo>
                  <a:cubicBezTo>
                    <a:pt x="0" y="668"/>
                    <a:pt x="0" y="668"/>
                    <a:pt x="0" y="668"/>
                  </a:cubicBezTo>
                  <a:cubicBezTo>
                    <a:pt x="82" y="676"/>
                    <a:pt x="158" y="712"/>
                    <a:pt x="218" y="772"/>
                  </a:cubicBezTo>
                  <a:cubicBezTo>
                    <a:pt x="278" y="832"/>
                    <a:pt x="313" y="910"/>
                    <a:pt x="321" y="989"/>
                  </a:cubicBezTo>
                  <a:cubicBezTo>
                    <a:pt x="987" y="255"/>
                    <a:pt x="987" y="255"/>
                    <a:pt x="987" y="255"/>
                  </a:cubicBezTo>
                  <a:cubicBezTo>
                    <a:pt x="987" y="0"/>
                    <a:pt x="987" y="0"/>
                    <a:pt x="987" y="0"/>
                  </a:cubicBezTo>
                  <a:lnTo>
                    <a:pt x="7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04" name="Freeform 43">
            <a:extLst>
              <a:ext uri="{FF2B5EF4-FFF2-40B4-BE49-F238E27FC236}">
                <a16:creationId xmlns:a16="http://schemas.microsoft.com/office/drawing/2014/main" id="{679A1DEB-725B-4B85-8523-AA6709743B47}"/>
              </a:ext>
            </a:extLst>
          </p:cNvPr>
          <p:cNvSpPr>
            <a:spLocks noEditPoints="1"/>
          </p:cNvSpPr>
          <p:nvPr/>
        </p:nvSpPr>
        <p:spPr bwMode="auto">
          <a:xfrm>
            <a:off x="4534621" y="4813213"/>
            <a:ext cx="271412" cy="270214"/>
          </a:xfrm>
          <a:custGeom>
            <a:avLst/>
            <a:gdLst>
              <a:gd name="T0" fmla="*/ 293 w 2064"/>
              <a:gd name="T1" fmla="*/ 1769 h 2054"/>
              <a:gd name="T2" fmla="*/ 800 w 2064"/>
              <a:gd name="T3" fmla="*/ 1961 h 2054"/>
              <a:gd name="T4" fmla="*/ 634 w 2064"/>
              <a:gd name="T5" fmla="*/ 2054 h 2054"/>
              <a:gd name="T6" fmla="*/ 180 w 2064"/>
              <a:gd name="T7" fmla="*/ 1882 h 2054"/>
              <a:gd name="T8" fmla="*/ 32 w 2064"/>
              <a:gd name="T9" fmla="*/ 1216 h 2054"/>
              <a:gd name="T10" fmla="*/ 32 w 2064"/>
              <a:gd name="T11" fmla="*/ 844 h 2054"/>
              <a:gd name="T12" fmla="*/ 180 w 2064"/>
              <a:gd name="T13" fmla="*/ 178 h 2054"/>
              <a:gd name="T14" fmla="*/ 719 w 2064"/>
              <a:gd name="T15" fmla="*/ 10 h 2054"/>
              <a:gd name="T16" fmla="*/ 704 w 2064"/>
              <a:gd name="T17" fmla="*/ 169 h 2054"/>
              <a:gd name="T18" fmla="*/ 188 w 2064"/>
              <a:gd name="T19" fmla="*/ 810 h 2054"/>
              <a:gd name="T20" fmla="*/ 467 w 2064"/>
              <a:gd name="T21" fmla="*/ 465 h 2054"/>
              <a:gd name="T22" fmla="*/ 789 w 2064"/>
              <a:gd name="T23" fmla="*/ 302 h 2054"/>
              <a:gd name="T24" fmla="*/ 580 w 2064"/>
              <a:gd name="T25" fmla="*/ 578 h 2054"/>
              <a:gd name="T26" fmla="*/ 580 w 2064"/>
              <a:gd name="T27" fmla="*/ 1481 h 2054"/>
              <a:gd name="T28" fmla="*/ 785 w 2064"/>
              <a:gd name="T29" fmla="*/ 1755 h 2054"/>
              <a:gd name="T30" fmla="*/ 673 w 2064"/>
              <a:gd name="T31" fmla="*/ 1772 h 2054"/>
              <a:gd name="T32" fmla="*/ 191 w 2064"/>
              <a:gd name="T33" fmla="*/ 1239 h 2054"/>
              <a:gd name="T34" fmla="*/ 1975 w 2064"/>
              <a:gd name="T35" fmla="*/ 1030 h 2054"/>
              <a:gd name="T36" fmla="*/ 2041 w 2064"/>
              <a:gd name="T37" fmla="*/ 479 h 2054"/>
              <a:gd name="T38" fmla="*/ 1640 w 2064"/>
              <a:gd name="T39" fmla="*/ 35 h 2054"/>
              <a:gd name="T40" fmla="*/ 1273 w 2064"/>
              <a:gd name="T41" fmla="*/ 97 h 2054"/>
              <a:gd name="T42" fmla="*/ 1771 w 2064"/>
              <a:gd name="T43" fmla="*/ 291 h 2054"/>
              <a:gd name="T44" fmla="*/ 1873 w 2064"/>
              <a:gd name="T45" fmla="*/ 821 h 2054"/>
              <a:gd name="T46" fmla="*/ 1387 w 2064"/>
              <a:gd name="T47" fmla="*/ 285 h 2054"/>
              <a:gd name="T48" fmla="*/ 1292 w 2064"/>
              <a:gd name="T49" fmla="*/ 414 h 2054"/>
              <a:gd name="T50" fmla="*/ 1802 w 2064"/>
              <a:gd name="T51" fmla="*/ 1030 h 2054"/>
              <a:gd name="T52" fmla="*/ 1297 w 2064"/>
              <a:gd name="T53" fmla="*/ 1643 h 2054"/>
              <a:gd name="T54" fmla="*/ 1345 w 2064"/>
              <a:gd name="T55" fmla="*/ 1787 h 2054"/>
              <a:gd name="T56" fmla="*/ 1597 w 2064"/>
              <a:gd name="T57" fmla="*/ 1595 h 2054"/>
              <a:gd name="T58" fmla="*/ 1876 w 2064"/>
              <a:gd name="T59" fmla="*/ 1250 h 2054"/>
              <a:gd name="T60" fmla="*/ 1344 w 2064"/>
              <a:gd name="T61" fmla="*/ 1889 h 2054"/>
              <a:gd name="T62" fmla="*/ 1326 w 2064"/>
              <a:gd name="T63" fmla="*/ 2048 h 2054"/>
              <a:gd name="T64" fmla="*/ 1884 w 2064"/>
              <a:gd name="T65" fmla="*/ 1882 h 2054"/>
              <a:gd name="T66" fmla="*/ 2032 w 2064"/>
              <a:gd name="T67" fmla="*/ 1216 h 2054"/>
              <a:gd name="T68" fmla="*/ 1032 w 2064"/>
              <a:gd name="T69" fmla="*/ 1774 h 2054"/>
              <a:gd name="T70" fmla="*/ 1032 w 2064"/>
              <a:gd name="T71" fmla="*/ 1934 h 2054"/>
              <a:gd name="T72" fmla="*/ 1032 w 2064"/>
              <a:gd name="T73" fmla="*/ 1774 h 2054"/>
              <a:gd name="T74" fmla="*/ 1116 w 2064"/>
              <a:gd name="T75" fmla="*/ 190 h 2054"/>
              <a:gd name="T76" fmla="*/ 956 w 2064"/>
              <a:gd name="T77" fmla="*/ 190 h 2054"/>
              <a:gd name="T78" fmla="*/ 1297 w 2064"/>
              <a:gd name="T79" fmla="*/ 1106 h 2054"/>
              <a:gd name="T80" fmla="*/ 1232 w 2064"/>
              <a:gd name="T81" fmla="*/ 1367 h 2054"/>
              <a:gd name="T82" fmla="*/ 1028 w 2064"/>
              <a:gd name="T83" fmla="*/ 1594 h 2054"/>
              <a:gd name="T84" fmla="*/ 832 w 2064"/>
              <a:gd name="T85" fmla="*/ 1367 h 2054"/>
              <a:gd name="T86" fmla="*/ 761 w 2064"/>
              <a:gd name="T87" fmla="*/ 1094 h 2054"/>
              <a:gd name="T88" fmla="*/ 665 w 2064"/>
              <a:gd name="T89" fmla="*/ 835 h 2054"/>
              <a:gd name="T90" fmla="*/ 665 w 2064"/>
              <a:gd name="T91" fmla="*/ 831 h 2054"/>
              <a:gd name="T92" fmla="*/ 1032 w 2064"/>
              <a:gd name="T93" fmla="*/ 514 h 2054"/>
              <a:gd name="T94" fmla="*/ 1392 w 2064"/>
              <a:gd name="T95" fmla="*/ 833 h 2054"/>
              <a:gd name="T96" fmla="*/ 1392 w 2064"/>
              <a:gd name="T97" fmla="*/ 837 h 2054"/>
              <a:gd name="T98" fmla="*/ 992 w 2064"/>
              <a:gd name="T99" fmla="*/ 1282 h 2054"/>
              <a:gd name="T100" fmla="*/ 1072 w 2064"/>
              <a:gd name="T101" fmla="*/ 1362 h 2054"/>
              <a:gd name="T102" fmla="*/ 992 w 2064"/>
              <a:gd name="T103" fmla="*/ 1282 h 2054"/>
              <a:gd name="T104" fmla="*/ 1032 w 2064"/>
              <a:gd name="T105" fmla="*/ 674 h 2054"/>
              <a:gd name="T106" fmla="*/ 897 w 2064"/>
              <a:gd name="T107" fmla="*/ 1011 h 2054"/>
              <a:gd name="T108" fmla="*/ 1107 w 2064"/>
              <a:gd name="T109" fmla="*/ 1122 h 2054"/>
              <a:gd name="T110" fmla="*/ 1232 w 2064"/>
              <a:gd name="T111" fmla="*/ 834 h 2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064" h="2054">
                <a:moveTo>
                  <a:pt x="188" y="1250"/>
                </a:moveTo>
                <a:cubicBezTo>
                  <a:pt x="140" y="1469"/>
                  <a:pt x="177" y="1653"/>
                  <a:pt x="293" y="1769"/>
                </a:cubicBezTo>
                <a:cubicBezTo>
                  <a:pt x="416" y="1892"/>
                  <a:pt x="589" y="1902"/>
                  <a:pt x="712" y="1890"/>
                </a:cubicBezTo>
                <a:cubicBezTo>
                  <a:pt x="756" y="1885"/>
                  <a:pt x="795" y="1917"/>
                  <a:pt x="800" y="1961"/>
                </a:cubicBezTo>
                <a:cubicBezTo>
                  <a:pt x="804" y="2005"/>
                  <a:pt x="772" y="2044"/>
                  <a:pt x="728" y="2049"/>
                </a:cubicBezTo>
                <a:cubicBezTo>
                  <a:pt x="696" y="2052"/>
                  <a:pt x="665" y="2054"/>
                  <a:pt x="634" y="2054"/>
                </a:cubicBezTo>
                <a:cubicBezTo>
                  <a:pt x="561" y="2054"/>
                  <a:pt x="492" y="2045"/>
                  <a:pt x="428" y="2026"/>
                </a:cubicBezTo>
                <a:cubicBezTo>
                  <a:pt x="331" y="1998"/>
                  <a:pt x="248" y="1949"/>
                  <a:pt x="180" y="1882"/>
                </a:cubicBezTo>
                <a:cubicBezTo>
                  <a:pt x="100" y="1802"/>
                  <a:pt x="47" y="1701"/>
                  <a:pt x="23" y="1581"/>
                </a:cubicBezTo>
                <a:cubicBezTo>
                  <a:pt x="0" y="1469"/>
                  <a:pt x="3" y="1347"/>
                  <a:pt x="32" y="1216"/>
                </a:cubicBezTo>
                <a:cubicBezTo>
                  <a:pt x="46" y="1154"/>
                  <a:pt x="65" y="1092"/>
                  <a:pt x="89" y="1030"/>
                </a:cubicBezTo>
                <a:cubicBezTo>
                  <a:pt x="65" y="968"/>
                  <a:pt x="46" y="906"/>
                  <a:pt x="32" y="844"/>
                </a:cubicBezTo>
                <a:cubicBezTo>
                  <a:pt x="3" y="713"/>
                  <a:pt x="0" y="591"/>
                  <a:pt x="23" y="479"/>
                </a:cubicBezTo>
                <a:cubicBezTo>
                  <a:pt x="47" y="359"/>
                  <a:pt x="100" y="258"/>
                  <a:pt x="180" y="178"/>
                </a:cubicBezTo>
                <a:cubicBezTo>
                  <a:pt x="247" y="111"/>
                  <a:pt x="329" y="63"/>
                  <a:pt x="424" y="35"/>
                </a:cubicBezTo>
                <a:cubicBezTo>
                  <a:pt x="514" y="9"/>
                  <a:pt x="613" y="0"/>
                  <a:pt x="719" y="10"/>
                </a:cubicBezTo>
                <a:cubicBezTo>
                  <a:pt x="763" y="14"/>
                  <a:pt x="795" y="53"/>
                  <a:pt x="791" y="97"/>
                </a:cubicBezTo>
                <a:cubicBezTo>
                  <a:pt x="787" y="141"/>
                  <a:pt x="748" y="173"/>
                  <a:pt x="704" y="169"/>
                </a:cubicBezTo>
                <a:cubicBezTo>
                  <a:pt x="584" y="158"/>
                  <a:pt x="414" y="170"/>
                  <a:pt x="293" y="291"/>
                </a:cubicBezTo>
                <a:cubicBezTo>
                  <a:pt x="177" y="407"/>
                  <a:pt x="140" y="591"/>
                  <a:pt x="188" y="810"/>
                </a:cubicBezTo>
                <a:cubicBezTo>
                  <a:pt x="189" y="813"/>
                  <a:pt x="190" y="817"/>
                  <a:pt x="191" y="821"/>
                </a:cubicBezTo>
                <a:cubicBezTo>
                  <a:pt x="264" y="696"/>
                  <a:pt x="357" y="575"/>
                  <a:pt x="467" y="465"/>
                </a:cubicBezTo>
                <a:cubicBezTo>
                  <a:pt x="533" y="399"/>
                  <a:pt x="604" y="339"/>
                  <a:pt x="677" y="285"/>
                </a:cubicBezTo>
                <a:cubicBezTo>
                  <a:pt x="713" y="259"/>
                  <a:pt x="763" y="267"/>
                  <a:pt x="789" y="302"/>
                </a:cubicBezTo>
                <a:cubicBezTo>
                  <a:pt x="815" y="338"/>
                  <a:pt x="807" y="388"/>
                  <a:pt x="772" y="414"/>
                </a:cubicBezTo>
                <a:cubicBezTo>
                  <a:pt x="705" y="463"/>
                  <a:pt x="641" y="518"/>
                  <a:pt x="580" y="578"/>
                </a:cubicBezTo>
                <a:cubicBezTo>
                  <a:pt x="442" y="716"/>
                  <a:pt x="334" y="872"/>
                  <a:pt x="263" y="1030"/>
                </a:cubicBezTo>
                <a:cubicBezTo>
                  <a:pt x="334" y="1188"/>
                  <a:pt x="442" y="1344"/>
                  <a:pt x="580" y="1481"/>
                </a:cubicBezTo>
                <a:cubicBezTo>
                  <a:pt x="639" y="1541"/>
                  <a:pt x="703" y="1595"/>
                  <a:pt x="768" y="1643"/>
                </a:cubicBezTo>
                <a:cubicBezTo>
                  <a:pt x="804" y="1669"/>
                  <a:pt x="811" y="1720"/>
                  <a:pt x="785" y="1755"/>
                </a:cubicBezTo>
                <a:cubicBezTo>
                  <a:pt x="769" y="1776"/>
                  <a:pt x="745" y="1788"/>
                  <a:pt x="720" y="1788"/>
                </a:cubicBezTo>
                <a:cubicBezTo>
                  <a:pt x="704" y="1788"/>
                  <a:pt x="687" y="1783"/>
                  <a:pt x="673" y="1772"/>
                </a:cubicBezTo>
                <a:cubicBezTo>
                  <a:pt x="601" y="1719"/>
                  <a:pt x="532" y="1659"/>
                  <a:pt x="467" y="1595"/>
                </a:cubicBezTo>
                <a:cubicBezTo>
                  <a:pt x="357" y="1485"/>
                  <a:pt x="264" y="1364"/>
                  <a:pt x="191" y="1239"/>
                </a:cubicBezTo>
                <a:cubicBezTo>
                  <a:pt x="190" y="1243"/>
                  <a:pt x="189" y="1247"/>
                  <a:pt x="188" y="1250"/>
                </a:cubicBezTo>
                <a:close/>
                <a:moveTo>
                  <a:pt x="1975" y="1030"/>
                </a:moveTo>
                <a:cubicBezTo>
                  <a:pt x="1999" y="968"/>
                  <a:pt x="2018" y="906"/>
                  <a:pt x="2032" y="844"/>
                </a:cubicBezTo>
                <a:cubicBezTo>
                  <a:pt x="2061" y="713"/>
                  <a:pt x="2064" y="591"/>
                  <a:pt x="2041" y="479"/>
                </a:cubicBezTo>
                <a:cubicBezTo>
                  <a:pt x="2017" y="359"/>
                  <a:pt x="1964" y="258"/>
                  <a:pt x="1884" y="178"/>
                </a:cubicBezTo>
                <a:cubicBezTo>
                  <a:pt x="1817" y="111"/>
                  <a:pt x="1735" y="63"/>
                  <a:pt x="1640" y="35"/>
                </a:cubicBezTo>
                <a:cubicBezTo>
                  <a:pt x="1550" y="9"/>
                  <a:pt x="1451" y="0"/>
                  <a:pt x="1345" y="10"/>
                </a:cubicBezTo>
                <a:cubicBezTo>
                  <a:pt x="1301" y="14"/>
                  <a:pt x="1269" y="53"/>
                  <a:pt x="1273" y="97"/>
                </a:cubicBezTo>
                <a:cubicBezTo>
                  <a:pt x="1277" y="141"/>
                  <a:pt x="1316" y="173"/>
                  <a:pt x="1360" y="169"/>
                </a:cubicBezTo>
                <a:cubicBezTo>
                  <a:pt x="1480" y="158"/>
                  <a:pt x="1650" y="170"/>
                  <a:pt x="1771" y="291"/>
                </a:cubicBezTo>
                <a:cubicBezTo>
                  <a:pt x="1887" y="407"/>
                  <a:pt x="1924" y="591"/>
                  <a:pt x="1876" y="810"/>
                </a:cubicBezTo>
                <a:cubicBezTo>
                  <a:pt x="1875" y="813"/>
                  <a:pt x="1874" y="817"/>
                  <a:pt x="1873" y="821"/>
                </a:cubicBezTo>
                <a:cubicBezTo>
                  <a:pt x="1800" y="696"/>
                  <a:pt x="1707" y="575"/>
                  <a:pt x="1597" y="465"/>
                </a:cubicBezTo>
                <a:cubicBezTo>
                  <a:pt x="1531" y="399"/>
                  <a:pt x="1460" y="339"/>
                  <a:pt x="1387" y="285"/>
                </a:cubicBezTo>
                <a:cubicBezTo>
                  <a:pt x="1352" y="259"/>
                  <a:pt x="1301" y="267"/>
                  <a:pt x="1275" y="302"/>
                </a:cubicBezTo>
                <a:cubicBezTo>
                  <a:pt x="1249" y="338"/>
                  <a:pt x="1257" y="388"/>
                  <a:pt x="1292" y="414"/>
                </a:cubicBezTo>
                <a:cubicBezTo>
                  <a:pt x="1359" y="463"/>
                  <a:pt x="1423" y="518"/>
                  <a:pt x="1484" y="578"/>
                </a:cubicBezTo>
                <a:cubicBezTo>
                  <a:pt x="1622" y="716"/>
                  <a:pt x="1730" y="872"/>
                  <a:pt x="1802" y="1030"/>
                </a:cubicBezTo>
                <a:cubicBezTo>
                  <a:pt x="1730" y="1188"/>
                  <a:pt x="1622" y="1344"/>
                  <a:pt x="1484" y="1481"/>
                </a:cubicBezTo>
                <a:cubicBezTo>
                  <a:pt x="1425" y="1540"/>
                  <a:pt x="1362" y="1594"/>
                  <a:pt x="1297" y="1643"/>
                </a:cubicBezTo>
                <a:cubicBezTo>
                  <a:pt x="1261" y="1669"/>
                  <a:pt x="1254" y="1719"/>
                  <a:pt x="1280" y="1754"/>
                </a:cubicBezTo>
                <a:cubicBezTo>
                  <a:pt x="1296" y="1776"/>
                  <a:pt x="1320" y="1787"/>
                  <a:pt x="1345" y="1787"/>
                </a:cubicBezTo>
                <a:cubicBezTo>
                  <a:pt x="1361" y="1787"/>
                  <a:pt x="1378" y="1782"/>
                  <a:pt x="1392" y="1771"/>
                </a:cubicBezTo>
                <a:cubicBezTo>
                  <a:pt x="1463" y="1718"/>
                  <a:pt x="1532" y="1659"/>
                  <a:pt x="1597" y="1595"/>
                </a:cubicBezTo>
                <a:cubicBezTo>
                  <a:pt x="1707" y="1485"/>
                  <a:pt x="1800" y="1364"/>
                  <a:pt x="1873" y="1239"/>
                </a:cubicBezTo>
                <a:cubicBezTo>
                  <a:pt x="1874" y="1243"/>
                  <a:pt x="1875" y="1247"/>
                  <a:pt x="1876" y="1250"/>
                </a:cubicBezTo>
                <a:cubicBezTo>
                  <a:pt x="1924" y="1469"/>
                  <a:pt x="1887" y="1653"/>
                  <a:pt x="1771" y="1769"/>
                </a:cubicBezTo>
                <a:cubicBezTo>
                  <a:pt x="1646" y="1894"/>
                  <a:pt x="1470" y="1903"/>
                  <a:pt x="1344" y="1889"/>
                </a:cubicBezTo>
                <a:cubicBezTo>
                  <a:pt x="1300" y="1884"/>
                  <a:pt x="1261" y="1916"/>
                  <a:pt x="1256" y="1959"/>
                </a:cubicBezTo>
                <a:cubicBezTo>
                  <a:pt x="1251" y="2003"/>
                  <a:pt x="1282" y="2043"/>
                  <a:pt x="1326" y="2048"/>
                </a:cubicBezTo>
                <a:cubicBezTo>
                  <a:pt x="1361" y="2052"/>
                  <a:pt x="1395" y="2054"/>
                  <a:pt x="1428" y="2054"/>
                </a:cubicBezTo>
                <a:cubicBezTo>
                  <a:pt x="1612" y="2054"/>
                  <a:pt x="1772" y="1994"/>
                  <a:pt x="1884" y="1882"/>
                </a:cubicBezTo>
                <a:cubicBezTo>
                  <a:pt x="1964" y="1802"/>
                  <a:pt x="2017" y="1701"/>
                  <a:pt x="2041" y="1581"/>
                </a:cubicBezTo>
                <a:cubicBezTo>
                  <a:pt x="2064" y="1469"/>
                  <a:pt x="2061" y="1347"/>
                  <a:pt x="2032" y="1216"/>
                </a:cubicBezTo>
                <a:cubicBezTo>
                  <a:pt x="2018" y="1154"/>
                  <a:pt x="1999" y="1092"/>
                  <a:pt x="1975" y="1030"/>
                </a:cubicBezTo>
                <a:close/>
                <a:moveTo>
                  <a:pt x="1032" y="1774"/>
                </a:moveTo>
                <a:cubicBezTo>
                  <a:pt x="988" y="1774"/>
                  <a:pt x="952" y="1810"/>
                  <a:pt x="952" y="1854"/>
                </a:cubicBezTo>
                <a:cubicBezTo>
                  <a:pt x="952" y="1898"/>
                  <a:pt x="988" y="1934"/>
                  <a:pt x="1032" y="1934"/>
                </a:cubicBezTo>
                <a:cubicBezTo>
                  <a:pt x="1077" y="1934"/>
                  <a:pt x="1112" y="1898"/>
                  <a:pt x="1112" y="1854"/>
                </a:cubicBezTo>
                <a:cubicBezTo>
                  <a:pt x="1112" y="1810"/>
                  <a:pt x="1077" y="1774"/>
                  <a:pt x="1032" y="1774"/>
                </a:cubicBezTo>
                <a:close/>
                <a:moveTo>
                  <a:pt x="1036" y="270"/>
                </a:moveTo>
                <a:cubicBezTo>
                  <a:pt x="1081" y="270"/>
                  <a:pt x="1116" y="234"/>
                  <a:pt x="1116" y="190"/>
                </a:cubicBezTo>
                <a:cubicBezTo>
                  <a:pt x="1116" y="146"/>
                  <a:pt x="1081" y="110"/>
                  <a:pt x="1036" y="110"/>
                </a:cubicBezTo>
                <a:cubicBezTo>
                  <a:pt x="992" y="110"/>
                  <a:pt x="956" y="146"/>
                  <a:pt x="956" y="190"/>
                </a:cubicBezTo>
                <a:cubicBezTo>
                  <a:pt x="956" y="234"/>
                  <a:pt x="992" y="270"/>
                  <a:pt x="1036" y="270"/>
                </a:cubicBezTo>
                <a:close/>
                <a:moveTo>
                  <a:pt x="1297" y="1106"/>
                </a:moveTo>
                <a:cubicBezTo>
                  <a:pt x="1262" y="1164"/>
                  <a:pt x="1232" y="1215"/>
                  <a:pt x="1232" y="1268"/>
                </a:cubicBezTo>
                <a:cubicBezTo>
                  <a:pt x="1232" y="1367"/>
                  <a:pt x="1232" y="1367"/>
                  <a:pt x="1232" y="1367"/>
                </a:cubicBezTo>
                <a:cubicBezTo>
                  <a:pt x="1232" y="1440"/>
                  <a:pt x="1181" y="1502"/>
                  <a:pt x="1112" y="1518"/>
                </a:cubicBezTo>
                <a:cubicBezTo>
                  <a:pt x="1110" y="1560"/>
                  <a:pt x="1071" y="1594"/>
                  <a:pt x="1028" y="1594"/>
                </a:cubicBezTo>
                <a:cubicBezTo>
                  <a:pt x="986" y="1594"/>
                  <a:pt x="955" y="1560"/>
                  <a:pt x="953" y="1518"/>
                </a:cubicBezTo>
                <a:cubicBezTo>
                  <a:pt x="884" y="1502"/>
                  <a:pt x="832" y="1440"/>
                  <a:pt x="832" y="1367"/>
                </a:cubicBezTo>
                <a:cubicBezTo>
                  <a:pt x="832" y="1268"/>
                  <a:pt x="832" y="1268"/>
                  <a:pt x="832" y="1268"/>
                </a:cubicBezTo>
                <a:cubicBezTo>
                  <a:pt x="832" y="1212"/>
                  <a:pt x="798" y="1155"/>
                  <a:pt x="761" y="1094"/>
                </a:cubicBezTo>
                <a:cubicBezTo>
                  <a:pt x="716" y="1021"/>
                  <a:pt x="666" y="939"/>
                  <a:pt x="665" y="838"/>
                </a:cubicBezTo>
                <a:cubicBezTo>
                  <a:pt x="665" y="837"/>
                  <a:pt x="665" y="836"/>
                  <a:pt x="665" y="835"/>
                </a:cubicBezTo>
                <a:cubicBezTo>
                  <a:pt x="665" y="833"/>
                  <a:pt x="665" y="833"/>
                  <a:pt x="665" y="833"/>
                </a:cubicBezTo>
                <a:cubicBezTo>
                  <a:pt x="665" y="832"/>
                  <a:pt x="665" y="832"/>
                  <a:pt x="665" y="831"/>
                </a:cubicBezTo>
                <a:cubicBezTo>
                  <a:pt x="666" y="734"/>
                  <a:pt x="707" y="649"/>
                  <a:pt x="780" y="592"/>
                </a:cubicBezTo>
                <a:cubicBezTo>
                  <a:pt x="846" y="541"/>
                  <a:pt x="933" y="514"/>
                  <a:pt x="1032" y="514"/>
                </a:cubicBezTo>
                <a:cubicBezTo>
                  <a:pt x="1246" y="514"/>
                  <a:pt x="1390" y="641"/>
                  <a:pt x="1392" y="831"/>
                </a:cubicBezTo>
                <a:cubicBezTo>
                  <a:pt x="1392" y="832"/>
                  <a:pt x="1392" y="833"/>
                  <a:pt x="1392" y="833"/>
                </a:cubicBezTo>
                <a:cubicBezTo>
                  <a:pt x="1392" y="835"/>
                  <a:pt x="1392" y="835"/>
                  <a:pt x="1392" y="835"/>
                </a:cubicBezTo>
                <a:cubicBezTo>
                  <a:pt x="1392" y="836"/>
                  <a:pt x="1392" y="837"/>
                  <a:pt x="1392" y="837"/>
                </a:cubicBezTo>
                <a:cubicBezTo>
                  <a:pt x="1391" y="948"/>
                  <a:pt x="1341" y="1032"/>
                  <a:pt x="1297" y="1106"/>
                </a:cubicBezTo>
                <a:close/>
                <a:moveTo>
                  <a:pt x="992" y="1282"/>
                </a:moveTo>
                <a:cubicBezTo>
                  <a:pt x="992" y="1362"/>
                  <a:pt x="992" y="1362"/>
                  <a:pt x="992" y="1362"/>
                </a:cubicBezTo>
                <a:cubicBezTo>
                  <a:pt x="1072" y="1362"/>
                  <a:pt x="1072" y="1362"/>
                  <a:pt x="1072" y="1362"/>
                </a:cubicBezTo>
                <a:cubicBezTo>
                  <a:pt x="1072" y="1282"/>
                  <a:pt x="1072" y="1282"/>
                  <a:pt x="1072" y="1282"/>
                </a:cubicBezTo>
                <a:lnTo>
                  <a:pt x="992" y="1282"/>
                </a:lnTo>
                <a:close/>
                <a:moveTo>
                  <a:pt x="1232" y="834"/>
                </a:moveTo>
                <a:cubicBezTo>
                  <a:pt x="1232" y="690"/>
                  <a:pt x="1092" y="674"/>
                  <a:pt x="1032" y="674"/>
                </a:cubicBezTo>
                <a:cubicBezTo>
                  <a:pt x="932" y="674"/>
                  <a:pt x="825" y="716"/>
                  <a:pt x="824" y="834"/>
                </a:cubicBezTo>
                <a:cubicBezTo>
                  <a:pt x="825" y="892"/>
                  <a:pt x="860" y="950"/>
                  <a:pt x="897" y="1011"/>
                </a:cubicBezTo>
                <a:cubicBezTo>
                  <a:pt x="918" y="1045"/>
                  <a:pt x="941" y="1082"/>
                  <a:pt x="959" y="1122"/>
                </a:cubicBezTo>
                <a:cubicBezTo>
                  <a:pt x="1107" y="1122"/>
                  <a:pt x="1107" y="1122"/>
                  <a:pt x="1107" y="1122"/>
                </a:cubicBezTo>
                <a:cubicBezTo>
                  <a:pt x="1122" y="1087"/>
                  <a:pt x="1142" y="1055"/>
                  <a:pt x="1160" y="1024"/>
                </a:cubicBezTo>
                <a:cubicBezTo>
                  <a:pt x="1199" y="959"/>
                  <a:pt x="1232" y="903"/>
                  <a:pt x="1232" y="8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32B9B35-CA47-4AFD-8CF2-5CD73E1AAE35}"/>
              </a:ext>
            </a:extLst>
          </p:cNvPr>
          <p:cNvGrpSpPr/>
          <p:nvPr/>
        </p:nvGrpSpPr>
        <p:grpSpPr>
          <a:xfrm>
            <a:off x="3835822" y="5357231"/>
            <a:ext cx="306886" cy="313437"/>
            <a:chOff x="-3703638" y="1360488"/>
            <a:chExt cx="3792539" cy="3873500"/>
          </a:xfrm>
          <a:solidFill>
            <a:schemeClr val="bg1"/>
          </a:solidFill>
        </p:grpSpPr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8D6BB778-2874-4ED0-A620-CAB667A79F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03638" y="1360488"/>
              <a:ext cx="3792539" cy="3873500"/>
            </a:xfrm>
            <a:custGeom>
              <a:avLst/>
              <a:gdLst>
                <a:gd name="T0" fmla="*/ 1914 w 2332"/>
                <a:gd name="T1" fmla="*/ 623 h 2382"/>
                <a:gd name="T2" fmla="*/ 671 w 2332"/>
                <a:gd name="T3" fmla="*/ 567 h 2382"/>
                <a:gd name="T4" fmla="*/ 0 w 2332"/>
                <a:gd name="T5" fmla="*/ 1023 h 2382"/>
                <a:gd name="T6" fmla="*/ 812 w 2332"/>
                <a:gd name="T7" fmla="*/ 1515 h 2382"/>
                <a:gd name="T8" fmla="*/ 870 w 2332"/>
                <a:gd name="T9" fmla="*/ 2382 h 2382"/>
                <a:gd name="T10" fmla="*/ 929 w 2332"/>
                <a:gd name="T11" fmla="*/ 1516 h 2382"/>
                <a:gd name="T12" fmla="*/ 1156 w 2332"/>
                <a:gd name="T13" fmla="*/ 2323 h 2382"/>
                <a:gd name="T14" fmla="*/ 1274 w 2332"/>
                <a:gd name="T15" fmla="*/ 2323 h 2382"/>
                <a:gd name="T16" fmla="*/ 1381 w 2332"/>
                <a:gd name="T17" fmla="*/ 1518 h 2382"/>
                <a:gd name="T18" fmla="*/ 1382 w 2332"/>
                <a:gd name="T19" fmla="*/ 1400 h 2382"/>
                <a:gd name="T20" fmla="*/ 1274 w 2332"/>
                <a:gd name="T21" fmla="*/ 811 h 2382"/>
                <a:gd name="T22" fmla="*/ 1215 w 2332"/>
                <a:gd name="T23" fmla="*/ 407 h 2382"/>
                <a:gd name="T24" fmla="*/ 1156 w 2332"/>
                <a:gd name="T25" fmla="*/ 811 h 2382"/>
                <a:gd name="T26" fmla="*/ 929 w 2332"/>
                <a:gd name="T27" fmla="*/ 1398 h 2382"/>
                <a:gd name="T28" fmla="*/ 912 w 2332"/>
                <a:gd name="T29" fmla="*/ 1271 h 2382"/>
                <a:gd name="T30" fmla="*/ 764 w 2332"/>
                <a:gd name="T31" fmla="*/ 1071 h 2382"/>
                <a:gd name="T32" fmla="*/ 352 w 2332"/>
                <a:gd name="T33" fmla="*/ 1071 h 2382"/>
                <a:gd name="T34" fmla="*/ 697 w 2332"/>
                <a:gd name="T35" fmla="*/ 1223 h 2382"/>
                <a:gd name="T36" fmla="*/ 812 w 2332"/>
                <a:gd name="T37" fmla="*/ 1397 h 2382"/>
                <a:gd name="T38" fmla="*/ 118 w 2332"/>
                <a:gd name="T39" fmla="*/ 1023 h 2382"/>
                <a:gd name="T40" fmla="*/ 697 w 2332"/>
                <a:gd name="T41" fmla="*/ 713 h 2382"/>
                <a:gd name="T42" fmla="*/ 789 w 2332"/>
                <a:gd name="T43" fmla="*/ 660 h 2382"/>
                <a:gd name="T44" fmla="*/ 787 w 2332"/>
                <a:gd name="T45" fmla="*/ 623 h 2382"/>
                <a:gd name="T46" fmla="*/ 1796 w 2332"/>
                <a:gd name="T47" fmla="*/ 623 h 2382"/>
                <a:gd name="T48" fmla="*/ 1809 w 2332"/>
                <a:gd name="T49" fmla="*/ 732 h 2382"/>
                <a:gd name="T50" fmla="*/ 1886 w 2332"/>
                <a:gd name="T51" fmla="*/ 748 h 2382"/>
                <a:gd name="T52" fmla="*/ 1887 w 2332"/>
                <a:gd name="T53" fmla="*/ 1403 h 2382"/>
                <a:gd name="T54" fmla="*/ 1782 w 2332"/>
                <a:gd name="T55" fmla="*/ 1402 h 2382"/>
                <a:gd name="T56" fmla="*/ 1782 w 2332"/>
                <a:gd name="T57" fmla="*/ 1520 h 2382"/>
                <a:gd name="T58" fmla="*/ 2332 w 2332"/>
                <a:gd name="T59" fmla="*/ 1075 h 2382"/>
                <a:gd name="T60" fmla="*/ 1127 w 2332"/>
                <a:gd name="T61" fmla="*/ 613 h 2382"/>
                <a:gd name="T62" fmla="*/ 1303 w 2332"/>
                <a:gd name="T63" fmla="*/ 613 h 2382"/>
                <a:gd name="T64" fmla="*/ 1127 w 2332"/>
                <a:gd name="T65" fmla="*/ 613 h 2382"/>
                <a:gd name="T66" fmla="*/ 470 w 2332"/>
                <a:gd name="T67" fmla="*/ 1071 h 2382"/>
                <a:gd name="T68" fmla="*/ 646 w 2332"/>
                <a:gd name="T69" fmla="*/ 1071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2" h="2382">
                  <a:moveTo>
                    <a:pt x="1914" y="631"/>
                  </a:moveTo>
                  <a:cubicBezTo>
                    <a:pt x="1914" y="628"/>
                    <a:pt x="1914" y="626"/>
                    <a:pt x="1914" y="623"/>
                  </a:cubicBezTo>
                  <a:cubicBezTo>
                    <a:pt x="1914" y="280"/>
                    <a:pt x="1635" y="0"/>
                    <a:pt x="1292" y="0"/>
                  </a:cubicBezTo>
                  <a:cubicBezTo>
                    <a:pt x="967" y="0"/>
                    <a:pt x="700" y="250"/>
                    <a:pt x="671" y="567"/>
                  </a:cubicBezTo>
                  <a:cubicBezTo>
                    <a:pt x="614" y="545"/>
                    <a:pt x="553" y="533"/>
                    <a:pt x="491" y="533"/>
                  </a:cubicBezTo>
                  <a:cubicBezTo>
                    <a:pt x="220" y="533"/>
                    <a:pt x="0" y="753"/>
                    <a:pt x="0" y="1023"/>
                  </a:cubicBezTo>
                  <a:cubicBezTo>
                    <a:pt x="0" y="1294"/>
                    <a:pt x="220" y="1514"/>
                    <a:pt x="490" y="1514"/>
                  </a:cubicBezTo>
                  <a:cubicBezTo>
                    <a:pt x="812" y="1515"/>
                    <a:pt x="812" y="1515"/>
                    <a:pt x="812" y="1515"/>
                  </a:cubicBezTo>
                  <a:cubicBezTo>
                    <a:pt x="812" y="2323"/>
                    <a:pt x="812" y="2323"/>
                    <a:pt x="812" y="2323"/>
                  </a:cubicBezTo>
                  <a:cubicBezTo>
                    <a:pt x="812" y="2355"/>
                    <a:pt x="838" y="2382"/>
                    <a:pt x="870" y="2382"/>
                  </a:cubicBezTo>
                  <a:cubicBezTo>
                    <a:pt x="903" y="2382"/>
                    <a:pt x="929" y="2355"/>
                    <a:pt x="929" y="2323"/>
                  </a:cubicBezTo>
                  <a:cubicBezTo>
                    <a:pt x="929" y="1516"/>
                    <a:pt x="929" y="1516"/>
                    <a:pt x="929" y="1516"/>
                  </a:cubicBezTo>
                  <a:cubicBezTo>
                    <a:pt x="1156" y="1517"/>
                    <a:pt x="1156" y="1517"/>
                    <a:pt x="1156" y="1517"/>
                  </a:cubicBezTo>
                  <a:cubicBezTo>
                    <a:pt x="1156" y="2323"/>
                    <a:pt x="1156" y="2323"/>
                    <a:pt x="1156" y="2323"/>
                  </a:cubicBezTo>
                  <a:cubicBezTo>
                    <a:pt x="1156" y="2355"/>
                    <a:pt x="1183" y="2382"/>
                    <a:pt x="1215" y="2382"/>
                  </a:cubicBezTo>
                  <a:cubicBezTo>
                    <a:pt x="1248" y="2382"/>
                    <a:pt x="1274" y="2355"/>
                    <a:pt x="1274" y="2323"/>
                  </a:cubicBezTo>
                  <a:cubicBezTo>
                    <a:pt x="1274" y="1517"/>
                    <a:pt x="1274" y="1517"/>
                    <a:pt x="1274" y="1517"/>
                  </a:cubicBezTo>
                  <a:cubicBezTo>
                    <a:pt x="1381" y="1518"/>
                    <a:pt x="1381" y="1518"/>
                    <a:pt x="1381" y="1518"/>
                  </a:cubicBezTo>
                  <a:cubicBezTo>
                    <a:pt x="1414" y="1518"/>
                    <a:pt x="1440" y="1492"/>
                    <a:pt x="1441" y="1459"/>
                  </a:cubicBezTo>
                  <a:cubicBezTo>
                    <a:pt x="1441" y="1427"/>
                    <a:pt x="1415" y="1400"/>
                    <a:pt x="1382" y="1400"/>
                  </a:cubicBezTo>
                  <a:cubicBezTo>
                    <a:pt x="1274" y="1400"/>
                    <a:pt x="1274" y="1400"/>
                    <a:pt x="1274" y="1400"/>
                  </a:cubicBezTo>
                  <a:cubicBezTo>
                    <a:pt x="1274" y="811"/>
                    <a:pt x="1274" y="811"/>
                    <a:pt x="1274" y="811"/>
                  </a:cubicBezTo>
                  <a:cubicBezTo>
                    <a:pt x="1359" y="785"/>
                    <a:pt x="1421" y="706"/>
                    <a:pt x="1421" y="613"/>
                  </a:cubicBezTo>
                  <a:cubicBezTo>
                    <a:pt x="1421" y="500"/>
                    <a:pt x="1329" y="407"/>
                    <a:pt x="1215" y="407"/>
                  </a:cubicBezTo>
                  <a:cubicBezTo>
                    <a:pt x="1101" y="407"/>
                    <a:pt x="1009" y="500"/>
                    <a:pt x="1009" y="613"/>
                  </a:cubicBezTo>
                  <a:cubicBezTo>
                    <a:pt x="1009" y="706"/>
                    <a:pt x="1071" y="785"/>
                    <a:pt x="1156" y="811"/>
                  </a:cubicBezTo>
                  <a:cubicBezTo>
                    <a:pt x="1156" y="1399"/>
                    <a:pt x="1156" y="1399"/>
                    <a:pt x="1156" y="1399"/>
                  </a:cubicBezTo>
                  <a:cubicBezTo>
                    <a:pt x="929" y="1398"/>
                    <a:pt x="929" y="1398"/>
                    <a:pt x="929" y="1398"/>
                  </a:cubicBezTo>
                  <a:cubicBezTo>
                    <a:pt x="929" y="1313"/>
                    <a:pt x="929" y="1313"/>
                    <a:pt x="929" y="1313"/>
                  </a:cubicBezTo>
                  <a:cubicBezTo>
                    <a:pt x="929" y="1297"/>
                    <a:pt x="923" y="1282"/>
                    <a:pt x="912" y="1271"/>
                  </a:cubicBezTo>
                  <a:cubicBezTo>
                    <a:pt x="759" y="1118"/>
                    <a:pt x="759" y="1118"/>
                    <a:pt x="759" y="1118"/>
                  </a:cubicBezTo>
                  <a:cubicBezTo>
                    <a:pt x="762" y="1103"/>
                    <a:pt x="764" y="1087"/>
                    <a:pt x="764" y="1071"/>
                  </a:cubicBezTo>
                  <a:cubicBezTo>
                    <a:pt x="764" y="957"/>
                    <a:pt x="672" y="865"/>
                    <a:pt x="558" y="865"/>
                  </a:cubicBezTo>
                  <a:cubicBezTo>
                    <a:pt x="444" y="865"/>
                    <a:pt x="352" y="957"/>
                    <a:pt x="352" y="1071"/>
                  </a:cubicBezTo>
                  <a:cubicBezTo>
                    <a:pt x="352" y="1184"/>
                    <a:pt x="444" y="1277"/>
                    <a:pt x="558" y="1277"/>
                  </a:cubicBezTo>
                  <a:cubicBezTo>
                    <a:pt x="612" y="1277"/>
                    <a:pt x="660" y="1256"/>
                    <a:pt x="697" y="1223"/>
                  </a:cubicBezTo>
                  <a:cubicBezTo>
                    <a:pt x="812" y="1337"/>
                    <a:pt x="812" y="1337"/>
                    <a:pt x="812" y="1337"/>
                  </a:cubicBezTo>
                  <a:cubicBezTo>
                    <a:pt x="812" y="1397"/>
                    <a:pt x="812" y="1397"/>
                    <a:pt x="812" y="1397"/>
                  </a:cubicBezTo>
                  <a:cubicBezTo>
                    <a:pt x="491" y="1396"/>
                    <a:pt x="491" y="1396"/>
                    <a:pt x="491" y="1396"/>
                  </a:cubicBezTo>
                  <a:cubicBezTo>
                    <a:pt x="285" y="1396"/>
                    <a:pt x="118" y="1229"/>
                    <a:pt x="118" y="1023"/>
                  </a:cubicBezTo>
                  <a:cubicBezTo>
                    <a:pt x="118" y="818"/>
                    <a:pt x="285" y="650"/>
                    <a:pt x="491" y="650"/>
                  </a:cubicBezTo>
                  <a:cubicBezTo>
                    <a:pt x="565" y="650"/>
                    <a:pt x="636" y="672"/>
                    <a:pt x="697" y="713"/>
                  </a:cubicBezTo>
                  <a:cubicBezTo>
                    <a:pt x="716" y="726"/>
                    <a:pt x="740" y="726"/>
                    <a:pt x="760" y="715"/>
                  </a:cubicBezTo>
                  <a:cubicBezTo>
                    <a:pt x="779" y="704"/>
                    <a:pt x="790" y="682"/>
                    <a:pt x="789" y="660"/>
                  </a:cubicBezTo>
                  <a:cubicBezTo>
                    <a:pt x="788" y="656"/>
                    <a:pt x="788" y="656"/>
                    <a:pt x="788" y="656"/>
                  </a:cubicBezTo>
                  <a:cubicBezTo>
                    <a:pt x="787" y="645"/>
                    <a:pt x="787" y="634"/>
                    <a:pt x="787" y="623"/>
                  </a:cubicBezTo>
                  <a:cubicBezTo>
                    <a:pt x="787" y="345"/>
                    <a:pt x="1013" y="118"/>
                    <a:pt x="1292" y="118"/>
                  </a:cubicBezTo>
                  <a:cubicBezTo>
                    <a:pt x="1570" y="118"/>
                    <a:pt x="1796" y="345"/>
                    <a:pt x="1796" y="623"/>
                  </a:cubicBezTo>
                  <a:cubicBezTo>
                    <a:pt x="1796" y="641"/>
                    <a:pt x="1795" y="661"/>
                    <a:pt x="1792" y="683"/>
                  </a:cubicBezTo>
                  <a:cubicBezTo>
                    <a:pt x="1790" y="701"/>
                    <a:pt x="1796" y="719"/>
                    <a:pt x="1809" y="732"/>
                  </a:cubicBezTo>
                  <a:cubicBezTo>
                    <a:pt x="1821" y="744"/>
                    <a:pt x="1838" y="751"/>
                    <a:pt x="1856" y="749"/>
                  </a:cubicBezTo>
                  <a:cubicBezTo>
                    <a:pt x="1868" y="748"/>
                    <a:pt x="1877" y="748"/>
                    <a:pt x="1886" y="748"/>
                  </a:cubicBezTo>
                  <a:cubicBezTo>
                    <a:pt x="2067" y="748"/>
                    <a:pt x="2214" y="894"/>
                    <a:pt x="2214" y="1075"/>
                  </a:cubicBezTo>
                  <a:cubicBezTo>
                    <a:pt x="2214" y="1256"/>
                    <a:pt x="2067" y="1403"/>
                    <a:pt x="1887" y="1403"/>
                  </a:cubicBezTo>
                  <a:cubicBezTo>
                    <a:pt x="1782" y="1402"/>
                    <a:pt x="1782" y="1402"/>
                    <a:pt x="1782" y="1402"/>
                  </a:cubicBezTo>
                  <a:cubicBezTo>
                    <a:pt x="1782" y="1402"/>
                    <a:pt x="1782" y="1402"/>
                    <a:pt x="1782" y="1402"/>
                  </a:cubicBezTo>
                  <a:cubicBezTo>
                    <a:pt x="1749" y="1402"/>
                    <a:pt x="1723" y="1428"/>
                    <a:pt x="1723" y="1461"/>
                  </a:cubicBezTo>
                  <a:cubicBezTo>
                    <a:pt x="1723" y="1493"/>
                    <a:pt x="1749" y="1520"/>
                    <a:pt x="1782" y="1520"/>
                  </a:cubicBezTo>
                  <a:cubicBezTo>
                    <a:pt x="1886" y="1520"/>
                    <a:pt x="1886" y="1520"/>
                    <a:pt x="1886" y="1520"/>
                  </a:cubicBezTo>
                  <a:cubicBezTo>
                    <a:pt x="2132" y="1520"/>
                    <a:pt x="2332" y="1321"/>
                    <a:pt x="2332" y="1075"/>
                  </a:cubicBezTo>
                  <a:cubicBezTo>
                    <a:pt x="2332" y="839"/>
                    <a:pt x="2147" y="645"/>
                    <a:pt x="1914" y="631"/>
                  </a:cubicBezTo>
                  <a:close/>
                  <a:moveTo>
                    <a:pt x="1127" y="613"/>
                  </a:moveTo>
                  <a:cubicBezTo>
                    <a:pt x="1127" y="565"/>
                    <a:pt x="1166" y="525"/>
                    <a:pt x="1215" y="525"/>
                  </a:cubicBezTo>
                  <a:cubicBezTo>
                    <a:pt x="1264" y="525"/>
                    <a:pt x="1303" y="565"/>
                    <a:pt x="1303" y="613"/>
                  </a:cubicBezTo>
                  <a:cubicBezTo>
                    <a:pt x="1303" y="662"/>
                    <a:pt x="1264" y="702"/>
                    <a:pt x="1215" y="702"/>
                  </a:cubicBezTo>
                  <a:cubicBezTo>
                    <a:pt x="1166" y="702"/>
                    <a:pt x="1127" y="662"/>
                    <a:pt x="1127" y="613"/>
                  </a:cubicBezTo>
                  <a:close/>
                  <a:moveTo>
                    <a:pt x="558" y="1159"/>
                  </a:moveTo>
                  <a:cubicBezTo>
                    <a:pt x="509" y="1159"/>
                    <a:pt x="470" y="1119"/>
                    <a:pt x="470" y="1071"/>
                  </a:cubicBezTo>
                  <a:cubicBezTo>
                    <a:pt x="470" y="1022"/>
                    <a:pt x="509" y="983"/>
                    <a:pt x="558" y="983"/>
                  </a:cubicBezTo>
                  <a:cubicBezTo>
                    <a:pt x="607" y="983"/>
                    <a:pt x="646" y="1022"/>
                    <a:pt x="646" y="1071"/>
                  </a:cubicBezTo>
                  <a:cubicBezTo>
                    <a:pt x="646" y="1119"/>
                    <a:pt x="607" y="1159"/>
                    <a:pt x="558" y="11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9790C1B9-AB6E-42F0-91BF-2AD4043D2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52537" y="2767013"/>
              <a:ext cx="882650" cy="2466975"/>
            </a:xfrm>
            <a:custGeom>
              <a:avLst/>
              <a:gdLst>
                <a:gd name="T0" fmla="*/ 338 w 543"/>
                <a:gd name="T1" fmla="*/ 412 h 1517"/>
                <a:gd name="T2" fmla="*/ 543 w 543"/>
                <a:gd name="T3" fmla="*/ 206 h 1517"/>
                <a:gd name="T4" fmla="*/ 338 w 543"/>
                <a:gd name="T5" fmla="*/ 0 h 1517"/>
                <a:gd name="T6" fmla="*/ 132 w 543"/>
                <a:gd name="T7" fmla="*/ 206 h 1517"/>
                <a:gd name="T8" fmla="*/ 145 w 543"/>
                <a:gd name="T9" fmla="*/ 278 h 1517"/>
                <a:gd name="T10" fmla="*/ 17 w 543"/>
                <a:gd name="T11" fmla="*/ 406 h 1517"/>
                <a:gd name="T12" fmla="*/ 0 w 543"/>
                <a:gd name="T13" fmla="*/ 448 h 1517"/>
                <a:gd name="T14" fmla="*/ 0 w 543"/>
                <a:gd name="T15" fmla="*/ 1458 h 1517"/>
                <a:gd name="T16" fmla="*/ 58 w 543"/>
                <a:gd name="T17" fmla="*/ 1517 h 1517"/>
                <a:gd name="T18" fmla="*/ 117 w 543"/>
                <a:gd name="T19" fmla="*/ 1458 h 1517"/>
                <a:gd name="T20" fmla="*/ 117 w 543"/>
                <a:gd name="T21" fmla="*/ 472 h 1517"/>
                <a:gd name="T22" fmla="*/ 217 w 543"/>
                <a:gd name="T23" fmla="*/ 372 h 1517"/>
                <a:gd name="T24" fmla="*/ 338 w 543"/>
                <a:gd name="T25" fmla="*/ 412 h 1517"/>
                <a:gd name="T26" fmla="*/ 338 w 543"/>
                <a:gd name="T27" fmla="*/ 118 h 1517"/>
                <a:gd name="T28" fmla="*/ 426 w 543"/>
                <a:gd name="T29" fmla="*/ 206 h 1517"/>
                <a:gd name="T30" fmla="*/ 338 w 543"/>
                <a:gd name="T31" fmla="*/ 294 h 1517"/>
                <a:gd name="T32" fmla="*/ 249 w 543"/>
                <a:gd name="T33" fmla="*/ 206 h 1517"/>
                <a:gd name="T34" fmla="*/ 338 w 543"/>
                <a:gd name="T35" fmla="*/ 118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3" h="1517">
                  <a:moveTo>
                    <a:pt x="338" y="412"/>
                  </a:moveTo>
                  <a:cubicBezTo>
                    <a:pt x="451" y="412"/>
                    <a:pt x="543" y="319"/>
                    <a:pt x="543" y="206"/>
                  </a:cubicBezTo>
                  <a:cubicBezTo>
                    <a:pt x="543" y="92"/>
                    <a:pt x="451" y="0"/>
                    <a:pt x="338" y="0"/>
                  </a:cubicBezTo>
                  <a:cubicBezTo>
                    <a:pt x="224" y="0"/>
                    <a:pt x="132" y="92"/>
                    <a:pt x="132" y="206"/>
                  </a:cubicBezTo>
                  <a:cubicBezTo>
                    <a:pt x="132" y="231"/>
                    <a:pt x="136" y="256"/>
                    <a:pt x="145" y="278"/>
                  </a:cubicBezTo>
                  <a:cubicBezTo>
                    <a:pt x="17" y="406"/>
                    <a:pt x="17" y="406"/>
                    <a:pt x="17" y="406"/>
                  </a:cubicBezTo>
                  <a:cubicBezTo>
                    <a:pt x="6" y="417"/>
                    <a:pt x="0" y="432"/>
                    <a:pt x="0" y="44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90"/>
                    <a:pt x="26" y="1517"/>
                    <a:pt x="58" y="1517"/>
                  </a:cubicBezTo>
                  <a:cubicBezTo>
                    <a:pt x="91" y="1517"/>
                    <a:pt x="117" y="1490"/>
                    <a:pt x="117" y="1458"/>
                  </a:cubicBezTo>
                  <a:cubicBezTo>
                    <a:pt x="117" y="472"/>
                    <a:pt x="117" y="472"/>
                    <a:pt x="117" y="472"/>
                  </a:cubicBezTo>
                  <a:cubicBezTo>
                    <a:pt x="217" y="372"/>
                    <a:pt x="217" y="372"/>
                    <a:pt x="217" y="372"/>
                  </a:cubicBezTo>
                  <a:cubicBezTo>
                    <a:pt x="251" y="397"/>
                    <a:pt x="292" y="412"/>
                    <a:pt x="338" y="412"/>
                  </a:cubicBezTo>
                  <a:close/>
                  <a:moveTo>
                    <a:pt x="338" y="118"/>
                  </a:moveTo>
                  <a:cubicBezTo>
                    <a:pt x="386" y="118"/>
                    <a:pt x="426" y="157"/>
                    <a:pt x="426" y="206"/>
                  </a:cubicBezTo>
                  <a:cubicBezTo>
                    <a:pt x="426" y="254"/>
                    <a:pt x="386" y="294"/>
                    <a:pt x="338" y="294"/>
                  </a:cubicBezTo>
                  <a:cubicBezTo>
                    <a:pt x="289" y="294"/>
                    <a:pt x="249" y="254"/>
                    <a:pt x="249" y="206"/>
                  </a:cubicBezTo>
                  <a:cubicBezTo>
                    <a:pt x="249" y="157"/>
                    <a:pt x="289" y="118"/>
                    <a:pt x="338" y="1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5DDE408-7453-482B-829E-584520C71104}"/>
              </a:ext>
            </a:extLst>
          </p:cNvPr>
          <p:cNvGrpSpPr/>
          <p:nvPr/>
        </p:nvGrpSpPr>
        <p:grpSpPr>
          <a:xfrm>
            <a:off x="2739279" y="5372112"/>
            <a:ext cx="284137" cy="283675"/>
            <a:chOff x="-1168400" y="3355975"/>
            <a:chExt cx="976312" cy="974725"/>
          </a:xfrm>
          <a:solidFill>
            <a:schemeClr val="bg1"/>
          </a:solidFill>
        </p:grpSpPr>
        <p:sp>
          <p:nvSpPr>
            <p:cNvPr id="114" name="Freeform 52">
              <a:extLst>
                <a:ext uri="{FF2B5EF4-FFF2-40B4-BE49-F238E27FC236}">
                  <a16:creationId xmlns:a16="http://schemas.microsoft.com/office/drawing/2014/main" id="{43D2C315-7919-4CA7-B71F-F35A8D09B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1975" y="4159250"/>
              <a:ext cx="193675" cy="157163"/>
            </a:xfrm>
            <a:custGeom>
              <a:avLst/>
              <a:gdLst>
                <a:gd name="T0" fmla="*/ 0 w 354"/>
                <a:gd name="T1" fmla="*/ 289 h 289"/>
                <a:gd name="T2" fmla="*/ 0 w 354"/>
                <a:gd name="T3" fmla="*/ 289 h 289"/>
                <a:gd name="T4" fmla="*/ 95 w 354"/>
                <a:gd name="T5" fmla="*/ 260 h 289"/>
                <a:gd name="T6" fmla="*/ 96 w 354"/>
                <a:gd name="T7" fmla="*/ 259 h 289"/>
                <a:gd name="T8" fmla="*/ 140 w 354"/>
                <a:gd name="T9" fmla="*/ 241 h 289"/>
                <a:gd name="T10" fmla="*/ 144 w 354"/>
                <a:gd name="T11" fmla="*/ 239 h 289"/>
                <a:gd name="T12" fmla="*/ 185 w 354"/>
                <a:gd name="T13" fmla="*/ 220 h 289"/>
                <a:gd name="T14" fmla="*/ 189 w 354"/>
                <a:gd name="T15" fmla="*/ 218 h 289"/>
                <a:gd name="T16" fmla="*/ 230 w 354"/>
                <a:gd name="T17" fmla="*/ 196 h 289"/>
                <a:gd name="T18" fmla="*/ 231 w 354"/>
                <a:gd name="T19" fmla="*/ 195 h 289"/>
                <a:gd name="T20" fmla="*/ 354 w 354"/>
                <a:gd name="T21" fmla="*/ 109 h 289"/>
                <a:gd name="T22" fmla="*/ 190 w 354"/>
                <a:gd name="T23" fmla="*/ 0 h 289"/>
                <a:gd name="T24" fmla="*/ 0 w 354"/>
                <a:gd name="T25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289">
                  <a:moveTo>
                    <a:pt x="0" y="289"/>
                  </a:moveTo>
                  <a:cubicBezTo>
                    <a:pt x="0" y="289"/>
                    <a:pt x="0" y="289"/>
                    <a:pt x="0" y="289"/>
                  </a:cubicBezTo>
                  <a:cubicBezTo>
                    <a:pt x="32" y="281"/>
                    <a:pt x="64" y="271"/>
                    <a:pt x="95" y="260"/>
                  </a:cubicBezTo>
                  <a:cubicBezTo>
                    <a:pt x="96" y="259"/>
                    <a:pt x="96" y="259"/>
                    <a:pt x="96" y="259"/>
                  </a:cubicBezTo>
                  <a:cubicBezTo>
                    <a:pt x="111" y="254"/>
                    <a:pt x="125" y="248"/>
                    <a:pt x="140" y="241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58" y="233"/>
                    <a:pt x="171" y="227"/>
                    <a:pt x="185" y="220"/>
                  </a:cubicBezTo>
                  <a:cubicBezTo>
                    <a:pt x="189" y="218"/>
                    <a:pt x="189" y="218"/>
                    <a:pt x="189" y="218"/>
                  </a:cubicBezTo>
                  <a:cubicBezTo>
                    <a:pt x="202" y="211"/>
                    <a:pt x="216" y="204"/>
                    <a:pt x="230" y="196"/>
                  </a:cubicBezTo>
                  <a:cubicBezTo>
                    <a:pt x="231" y="195"/>
                    <a:pt x="231" y="195"/>
                    <a:pt x="231" y="195"/>
                  </a:cubicBezTo>
                  <a:cubicBezTo>
                    <a:pt x="274" y="170"/>
                    <a:pt x="316" y="141"/>
                    <a:pt x="354" y="109"/>
                  </a:cubicBezTo>
                  <a:cubicBezTo>
                    <a:pt x="304" y="67"/>
                    <a:pt x="248" y="30"/>
                    <a:pt x="190" y="0"/>
                  </a:cubicBezTo>
                  <a:cubicBezTo>
                    <a:pt x="150" y="110"/>
                    <a:pt x="85" y="209"/>
                    <a:pt x="0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5" name="Freeform 53">
              <a:extLst>
                <a:ext uri="{FF2B5EF4-FFF2-40B4-BE49-F238E27FC236}">
                  <a16:creationId xmlns:a16="http://schemas.microsoft.com/office/drawing/2014/main" id="{FC46FC48-7D45-4842-8243-C2081FC62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4105275"/>
              <a:ext cx="174625" cy="225425"/>
            </a:xfrm>
            <a:custGeom>
              <a:avLst/>
              <a:gdLst>
                <a:gd name="T0" fmla="*/ 0 w 319"/>
                <a:gd name="T1" fmla="*/ 412 h 412"/>
                <a:gd name="T2" fmla="*/ 319 w 319"/>
                <a:gd name="T3" fmla="*/ 71 h 412"/>
                <a:gd name="T4" fmla="*/ 0 w 319"/>
                <a:gd name="T5" fmla="*/ 0 h 412"/>
                <a:gd name="T6" fmla="*/ 0 w 319"/>
                <a:gd name="T7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9" h="412">
                  <a:moveTo>
                    <a:pt x="0" y="412"/>
                  </a:moveTo>
                  <a:cubicBezTo>
                    <a:pt x="124" y="393"/>
                    <a:pt x="240" y="269"/>
                    <a:pt x="319" y="71"/>
                  </a:cubicBezTo>
                  <a:cubicBezTo>
                    <a:pt x="218" y="28"/>
                    <a:pt x="110" y="4"/>
                    <a:pt x="0" y="0"/>
                  </a:cubicBezTo>
                  <a:lnTo>
                    <a:pt x="0" y="4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6" name="Freeform 54">
              <a:extLst>
                <a:ext uri="{FF2B5EF4-FFF2-40B4-BE49-F238E27FC236}">
                  <a16:creationId xmlns:a16="http://schemas.microsoft.com/office/drawing/2014/main" id="{1A7F972C-B0C9-40AA-B850-41A764B90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4325" y="3551238"/>
              <a:ext cx="69850" cy="73025"/>
            </a:xfrm>
            <a:custGeom>
              <a:avLst/>
              <a:gdLst>
                <a:gd name="T0" fmla="*/ 0 w 129"/>
                <a:gd name="T1" fmla="*/ 54 h 134"/>
                <a:gd name="T2" fmla="*/ 0 w 129"/>
                <a:gd name="T3" fmla="*/ 95 h 134"/>
                <a:gd name="T4" fmla="*/ 108 w 129"/>
                <a:gd name="T5" fmla="*/ 126 h 134"/>
                <a:gd name="T6" fmla="*/ 129 w 129"/>
                <a:gd name="T7" fmla="*/ 134 h 134"/>
                <a:gd name="T8" fmla="*/ 46 w 129"/>
                <a:gd name="T9" fmla="*/ 0 h 134"/>
                <a:gd name="T10" fmla="*/ 0 w 129"/>
                <a:gd name="T11" fmla="*/ 5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34">
                  <a:moveTo>
                    <a:pt x="0" y="54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15" y="128"/>
                    <a:pt x="122" y="131"/>
                    <a:pt x="129" y="134"/>
                  </a:cubicBezTo>
                  <a:cubicBezTo>
                    <a:pt x="105" y="87"/>
                    <a:pt x="78" y="42"/>
                    <a:pt x="46" y="0"/>
                  </a:cubicBezTo>
                  <a:cubicBezTo>
                    <a:pt x="35" y="21"/>
                    <a:pt x="19" y="40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7" name="Freeform 55">
              <a:extLst>
                <a:ext uri="{FF2B5EF4-FFF2-40B4-BE49-F238E27FC236}">
                  <a16:creationId xmlns:a16="http://schemas.microsoft.com/office/drawing/2014/main" id="{BC7C3F06-A1CA-4527-81D8-F0638E836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0525" y="3597275"/>
              <a:ext cx="47625" cy="49213"/>
            </a:xfrm>
            <a:custGeom>
              <a:avLst/>
              <a:gdLst>
                <a:gd name="T0" fmla="*/ 43 w 86"/>
                <a:gd name="T1" fmla="*/ 3 h 91"/>
                <a:gd name="T2" fmla="*/ 11 w 86"/>
                <a:gd name="T3" fmla="*/ 0 h 91"/>
                <a:gd name="T4" fmla="*/ 11 w 86"/>
                <a:gd name="T5" fmla="*/ 35 h 91"/>
                <a:gd name="T6" fmla="*/ 0 w 86"/>
                <a:gd name="T7" fmla="*/ 59 h 91"/>
                <a:gd name="T8" fmla="*/ 43 w 86"/>
                <a:gd name="T9" fmla="*/ 91 h 91"/>
                <a:gd name="T10" fmla="*/ 86 w 86"/>
                <a:gd name="T11" fmla="*/ 59 h 91"/>
                <a:gd name="T12" fmla="*/ 75 w 86"/>
                <a:gd name="T13" fmla="*/ 35 h 91"/>
                <a:gd name="T14" fmla="*/ 75 w 86"/>
                <a:gd name="T15" fmla="*/ 0 h 91"/>
                <a:gd name="T16" fmla="*/ 43 w 86"/>
                <a:gd name="T17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91">
                  <a:moveTo>
                    <a:pt x="43" y="3"/>
                  </a:moveTo>
                  <a:cubicBezTo>
                    <a:pt x="32" y="3"/>
                    <a:pt x="22" y="2"/>
                    <a:pt x="11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44"/>
                    <a:pt x="7" y="53"/>
                    <a:pt x="0" y="5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79" y="53"/>
                    <a:pt x="75" y="44"/>
                    <a:pt x="75" y="3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5" y="2"/>
                    <a:pt x="54" y="3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8" name="Freeform 56">
              <a:extLst>
                <a:ext uri="{FF2B5EF4-FFF2-40B4-BE49-F238E27FC236}">
                  <a16:creationId xmlns:a16="http://schemas.microsoft.com/office/drawing/2014/main" id="{CA8A23FC-DD48-4EFD-BCBC-EADFAE9AF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3860800"/>
              <a:ext cx="227012" cy="250825"/>
            </a:xfrm>
            <a:custGeom>
              <a:avLst/>
              <a:gdLst>
                <a:gd name="T0" fmla="*/ 410 w 415"/>
                <a:gd name="T1" fmla="*/ 96 h 458"/>
                <a:gd name="T2" fmla="*/ 415 w 415"/>
                <a:gd name="T3" fmla="*/ 0 h 458"/>
                <a:gd name="T4" fmla="*/ 0 w 415"/>
                <a:gd name="T5" fmla="*/ 0 h 458"/>
                <a:gd name="T6" fmla="*/ 0 w 415"/>
                <a:gd name="T7" fmla="*/ 384 h 458"/>
                <a:gd name="T8" fmla="*/ 340 w 415"/>
                <a:gd name="T9" fmla="*/ 458 h 458"/>
                <a:gd name="T10" fmla="*/ 373 w 415"/>
                <a:gd name="T11" fmla="*/ 343 h 458"/>
                <a:gd name="T12" fmla="*/ 289 w 415"/>
                <a:gd name="T13" fmla="*/ 204 h 458"/>
                <a:gd name="T14" fmla="*/ 410 w 415"/>
                <a:gd name="T15" fmla="*/ 9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458">
                  <a:moveTo>
                    <a:pt x="410" y="96"/>
                  </a:moveTo>
                  <a:cubicBezTo>
                    <a:pt x="413" y="64"/>
                    <a:pt x="414" y="32"/>
                    <a:pt x="4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17" y="388"/>
                    <a:pt x="232" y="413"/>
                    <a:pt x="340" y="458"/>
                  </a:cubicBezTo>
                  <a:cubicBezTo>
                    <a:pt x="353" y="421"/>
                    <a:pt x="363" y="383"/>
                    <a:pt x="373" y="343"/>
                  </a:cubicBezTo>
                  <a:cubicBezTo>
                    <a:pt x="315" y="323"/>
                    <a:pt x="280" y="264"/>
                    <a:pt x="289" y="204"/>
                  </a:cubicBezTo>
                  <a:cubicBezTo>
                    <a:pt x="298" y="143"/>
                    <a:pt x="349" y="98"/>
                    <a:pt x="41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9" name="Freeform 57">
              <a:extLst>
                <a:ext uri="{FF2B5EF4-FFF2-40B4-BE49-F238E27FC236}">
                  <a16:creationId xmlns:a16="http://schemas.microsoft.com/office/drawing/2014/main" id="{2FA2E5CE-4501-4E28-BA98-8297DDC5D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3355975"/>
              <a:ext cx="471487" cy="469900"/>
            </a:xfrm>
            <a:custGeom>
              <a:avLst/>
              <a:gdLst>
                <a:gd name="T0" fmla="*/ 308 w 862"/>
                <a:gd name="T1" fmla="*/ 172 h 860"/>
                <a:gd name="T2" fmla="*/ 253 w 862"/>
                <a:gd name="T3" fmla="*/ 205 h 860"/>
                <a:gd name="T4" fmla="*/ 0 w 862"/>
                <a:gd name="T5" fmla="*/ 0 h 860"/>
                <a:gd name="T6" fmla="*/ 0 w 862"/>
                <a:gd name="T7" fmla="*/ 411 h 860"/>
                <a:gd name="T8" fmla="*/ 307 w 862"/>
                <a:gd name="T9" fmla="*/ 346 h 860"/>
                <a:gd name="T10" fmla="*/ 332 w 862"/>
                <a:gd name="T11" fmla="*/ 405 h 860"/>
                <a:gd name="T12" fmla="*/ 0 w 862"/>
                <a:gd name="T13" fmla="*/ 475 h 860"/>
                <a:gd name="T14" fmla="*/ 0 w 862"/>
                <a:gd name="T15" fmla="*/ 860 h 860"/>
                <a:gd name="T16" fmla="*/ 862 w 862"/>
                <a:gd name="T17" fmla="*/ 860 h 860"/>
                <a:gd name="T18" fmla="*/ 856 w 862"/>
                <a:gd name="T19" fmla="*/ 783 h 860"/>
                <a:gd name="T20" fmla="*/ 831 w 862"/>
                <a:gd name="T21" fmla="*/ 796 h 860"/>
                <a:gd name="T22" fmla="*/ 256 w 862"/>
                <a:gd name="T23" fmla="*/ 796 h 860"/>
                <a:gd name="T24" fmla="*/ 224 w 862"/>
                <a:gd name="T25" fmla="*/ 764 h 860"/>
                <a:gd name="T26" fmla="*/ 224 w 862"/>
                <a:gd name="T27" fmla="*/ 637 h 860"/>
                <a:gd name="T28" fmla="*/ 340 w 862"/>
                <a:gd name="T29" fmla="*/ 483 h 860"/>
                <a:gd name="T30" fmla="*/ 447 w 862"/>
                <a:gd name="T31" fmla="*/ 452 h 860"/>
                <a:gd name="T32" fmla="*/ 447 w 862"/>
                <a:gd name="T33" fmla="*/ 411 h 860"/>
                <a:gd name="T34" fmla="*/ 383 w 862"/>
                <a:gd name="T35" fmla="*/ 284 h 860"/>
                <a:gd name="T36" fmla="*/ 383 w 862"/>
                <a:gd name="T37" fmla="*/ 252 h 860"/>
                <a:gd name="T38" fmla="*/ 351 w 862"/>
                <a:gd name="T39" fmla="*/ 220 h 860"/>
                <a:gd name="T40" fmla="*/ 351 w 862"/>
                <a:gd name="T41" fmla="*/ 189 h 860"/>
                <a:gd name="T42" fmla="*/ 376 w 862"/>
                <a:gd name="T43" fmla="*/ 96 h 860"/>
                <a:gd name="T44" fmla="*/ 223 w 862"/>
                <a:gd name="T45" fmla="*/ 34 h 860"/>
                <a:gd name="T46" fmla="*/ 193 w 862"/>
                <a:gd name="T47" fmla="*/ 25 h 860"/>
                <a:gd name="T48" fmla="*/ 188 w 862"/>
                <a:gd name="T49" fmla="*/ 24 h 860"/>
                <a:gd name="T50" fmla="*/ 308 w 862"/>
                <a:gd name="T51" fmla="*/ 17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2" h="860">
                  <a:moveTo>
                    <a:pt x="308" y="172"/>
                  </a:moveTo>
                  <a:cubicBezTo>
                    <a:pt x="253" y="205"/>
                    <a:pt x="253" y="205"/>
                    <a:pt x="253" y="205"/>
                  </a:cubicBezTo>
                  <a:cubicBezTo>
                    <a:pt x="181" y="85"/>
                    <a:pt x="92" y="13"/>
                    <a:pt x="0" y="0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106" y="408"/>
                    <a:pt x="210" y="386"/>
                    <a:pt x="307" y="346"/>
                  </a:cubicBezTo>
                  <a:cubicBezTo>
                    <a:pt x="332" y="405"/>
                    <a:pt x="332" y="405"/>
                    <a:pt x="332" y="405"/>
                  </a:cubicBezTo>
                  <a:cubicBezTo>
                    <a:pt x="226" y="448"/>
                    <a:pt x="114" y="472"/>
                    <a:pt x="0" y="47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862" y="860"/>
                    <a:pt x="862" y="860"/>
                    <a:pt x="862" y="860"/>
                  </a:cubicBezTo>
                  <a:cubicBezTo>
                    <a:pt x="861" y="834"/>
                    <a:pt x="859" y="808"/>
                    <a:pt x="856" y="783"/>
                  </a:cubicBezTo>
                  <a:cubicBezTo>
                    <a:pt x="850" y="791"/>
                    <a:pt x="841" y="796"/>
                    <a:pt x="831" y="796"/>
                  </a:cubicBezTo>
                  <a:cubicBezTo>
                    <a:pt x="256" y="796"/>
                    <a:pt x="256" y="796"/>
                    <a:pt x="256" y="796"/>
                  </a:cubicBezTo>
                  <a:cubicBezTo>
                    <a:pt x="238" y="796"/>
                    <a:pt x="224" y="781"/>
                    <a:pt x="224" y="764"/>
                  </a:cubicBezTo>
                  <a:cubicBezTo>
                    <a:pt x="224" y="637"/>
                    <a:pt x="224" y="637"/>
                    <a:pt x="224" y="637"/>
                  </a:cubicBezTo>
                  <a:cubicBezTo>
                    <a:pt x="224" y="565"/>
                    <a:pt x="271" y="503"/>
                    <a:pt x="340" y="483"/>
                  </a:cubicBezTo>
                  <a:cubicBezTo>
                    <a:pt x="447" y="452"/>
                    <a:pt x="447" y="452"/>
                    <a:pt x="447" y="452"/>
                  </a:cubicBezTo>
                  <a:cubicBezTo>
                    <a:pt x="447" y="411"/>
                    <a:pt x="447" y="411"/>
                    <a:pt x="447" y="411"/>
                  </a:cubicBezTo>
                  <a:cubicBezTo>
                    <a:pt x="407" y="381"/>
                    <a:pt x="384" y="334"/>
                    <a:pt x="383" y="284"/>
                  </a:cubicBezTo>
                  <a:cubicBezTo>
                    <a:pt x="383" y="252"/>
                    <a:pt x="383" y="252"/>
                    <a:pt x="383" y="252"/>
                  </a:cubicBezTo>
                  <a:cubicBezTo>
                    <a:pt x="366" y="252"/>
                    <a:pt x="351" y="238"/>
                    <a:pt x="351" y="220"/>
                  </a:cubicBezTo>
                  <a:cubicBezTo>
                    <a:pt x="351" y="189"/>
                    <a:pt x="351" y="189"/>
                    <a:pt x="351" y="189"/>
                  </a:cubicBezTo>
                  <a:cubicBezTo>
                    <a:pt x="351" y="156"/>
                    <a:pt x="360" y="124"/>
                    <a:pt x="376" y="96"/>
                  </a:cubicBezTo>
                  <a:cubicBezTo>
                    <a:pt x="327" y="70"/>
                    <a:pt x="276" y="50"/>
                    <a:pt x="223" y="34"/>
                  </a:cubicBezTo>
                  <a:cubicBezTo>
                    <a:pt x="213" y="31"/>
                    <a:pt x="203" y="28"/>
                    <a:pt x="193" y="25"/>
                  </a:cubicBezTo>
                  <a:cubicBezTo>
                    <a:pt x="191" y="25"/>
                    <a:pt x="189" y="25"/>
                    <a:pt x="188" y="24"/>
                  </a:cubicBezTo>
                  <a:cubicBezTo>
                    <a:pt x="235" y="67"/>
                    <a:pt x="275" y="117"/>
                    <a:pt x="308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0" name="Freeform 58">
              <a:extLst>
                <a:ext uri="{FF2B5EF4-FFF2-40B4-BE49-F238E27FC236}">
                  <a16:creationId xmlns:a16="http://schemas.microsoft.com/office/drawing/2014/main" id="{F5038522-1803-4E5A-85CC-C60826683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6088" y="3860800"/>
              <a:ext cx="254000" cy="333375"/>
            </a:xfrm>
            <a:custGeom>
              <a:avLst/>
              <a:gdLst>
                <a:gd name="T0" fmla="*/ 80 w 463"/>
                <a:gd name="T1" fmla="*/ 0 h 611"/>
                <a:gd name="T2" fmla="*/ 74 w 463"/>
                <a:gd name="T3" fmla="*/ 110 h 611"/>
                <a:gd name="T4" fmla="*/ 143 w 463"/>
                <a:gd name="T5" fmla="*/ 243 h 611"/>
                <a:gd name="T6" fmla="*/ 38 w 463"/>
                <a:gd name="T7" fmla="*/ 349 h 611"/>
                <a:gd name="T8" fmla="*/ 0 w 463"/>
                <a:gd name="T9" fmla="*/ 485 h 611"/>
                <a:gd name="T10" fmla="*/ 190 w 463"/>
                <a:gd name="T11" fmla="*/ 611 h 611"/>
                <a:gd name="T12" fmla="*/ 193 w 463"/>
                <a:gd name="T13" fmla="*/ 608 h 611"/>
                <a:gd name="T14" fmla="*/ 217 w 463"/>
                <a:gd name="T15" fmla="*/ 584 h 611"/>
                <a:gd name="T16" fmla="*/ 222 w 463"/>
                <a:gd name="T17" fmla="*/ 579 h 611"/>
                <a:gd name="T18" fmla="*/ 249 w 463"/>
                <a:gd name="T19" fmla="*/ 549 h 611"/>
                <a:gd name="T20" fmla="*/ 250 w 463"/>
                <a:gd name="T21" fmla="*/ 548 h 611"/>
                <a:gd name="T22" fmla="*/ 449 w 463"/>
                <a:gd name="T23" fmla="*/ 129 h 611"/>
                <a:gd name="T24" fmla="*/ 450 w 463"/>
                <a:gd name="T25" fmla="*/ 127 h 611"/>
                <a:gd name="T26" fmla="*/ 455 w 463"/>
                <a:gd name="T27" fmla="*/ 89 h 611"/>
                <a:gd name="T28" fmla="*/ 457 w 463"/>
                <a:gd name="T29" fmla="*/ 79 h 611"/>
                <a:gd name="T30" fmla="*/ 460 w 463"/>
                <a:gd name="T31" fmla="*/ 48 h 611"/>
                <a:gd name="T32" fmla="*/ 461 w 463"/>
                <a:gd name="T33" fmla="*/ 31 h 611"/>
                <a:gd name="T34" fmla="*/ 463 w 463"/>
                <a:gd name="T35" fmla="*/ 6 h 611"/>
                <a:gd name="T36" fmla="*/ 463 w 463"/>
                <a:gd name="T37" fmla="*/ 0 h 611"/>
                <a:gd name="T38" fmla="*/ 80 w 463"/>
                <a:gd name="T39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3" h="611">
                  <a:moveTo>
                    <a:pt x="80" y="0"/>
                  </a:moveTo>
                  <a:cubicBezTo>
                    <a:pt x="79" y="36"/>
                    <a:pt x="77" y="73"/>
                    <a:pt x="74" y="110"/>
                  </a:cubicBezTo>
                  <a:cubicBezTo>
                    <a:pt x="123" y="135"/>
                    <a:pt x="151" y="188"/>
                    <a:pt x="143" y="243"/>
                  </a:cubicBezTo>
                  <a:cubicBezTo>
                    <a:pt x="135" y="297"/>
                    <a:pt x="92" y="340"/>
                    <a:pt x="38" y="349"/>
                  </a:cubicBezTo>
                  <a:cubicBezTo>
                    <a:pt x="28" y="395"/>
                    <a:pt x="15" y="440"/>
                    <a:pt x="0" y="485"/>
                  </a:cubicBezTo>
                  <a:cubicBezTo>
                    <a:pt x="68" y="519"/>
                    <a:pt x="132" y="562"/>
                    <a:pt x="190" y="611"/>
                  </a:cubicBezTo>
                  <a:cubicBezTo>
                    <a:pt x="193" y="608"/>
                    <a:pt x="193" y="608"/>
                    <a:pt x="193" y="608"/>
                  </a:cubicBezTo>
                  <a:cubicBezTo>
                    <a:pt x="202" y="600"/>
                    <a:pt x="210" y="592"/>
                    <a:pt x="217" y="584"/>
                  </a:cubicBezTo>
                  <a:cubicBezTo>
                    <a:pt x="222" y="579"/>
                    <a:pt x="222" y="579"/>
                    <a:pt x="222" y="579"/>
                  </a:cubicBezTo>
                  <a:cubicBezTo>
                    <a:pt x="231" y="569"/>
                    <a:pt x="240" y="559"/>
                    <a:pt x="249" y="549"/>
                  </a:cubicBezTo>
                  <a:cubicBezTo>
                    <a:pt x="250" y="548"/>
                    <a:pt x="250" y="548"/>
                    <a:pt x="250" y="548"/>
                  </a:cubicBezTo>
                  <a:cubicBezTo>
                    <a:pt x="352" y="428"/>
                    <a:pt x="421" y="284"/>
                    <a:pt x="449" y="129"/>
                  </a:cubicBezTo>
                  <a:cubicBezTo>
                    <a:pt x="450" y="127"/>
                    <a:pt x="450" y="127"/>
                    <a:pt x="450" y="127"/>
                  </a:cubicBezTo>
                  <a:cubicBezTo>
                    <a:pt x="452" y="114"/>
                    <a:pt x="454" y="102"/>
                    <a:pt x="455" y="89"/>
                  </a:cubicBezTo>
                  <a:cubicBezTo>
                    <a:pt x="456" y="86"/>
                    <a:pt x="456" y="82"/>
                    <a:pt x="457" y="79"/>
                  </a:cubicBezTo>
                  <a:cubicBezTo>
                    <a:pt x="458" y="69"/>
                    <a:pt x="459" y="59"/>
                    <a:pt x="460" y="48"/>
                  </a:cubicBezTo>
                  <a:cubicBezTo>
                    <a:pt x="461" y="42"/>
                    <a:pt x="461" y="36"/>
                    <a:pt x="461" y="31"/>
                  </a:cubicBezTo>
                  <a:cubicBezTo>
                    <a:pt x="462" y="22"/>
                    <a:pt x="462" y="14"/>
                    <a:pt x="463" y="6"/>
                  </a:cubicBezTo>
                  <a:cubicBezTo>
                    <a:pt x="463" y="4"/>
                    <a:pt x="463" y="2"/>
                    <a:pt x="463" y="0"/>
                  </a:cubicBez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1" name="Freeform 59">
              <a:extLst>
                <a:ext uri="{FF2B5EF4-FFF2-40B4-BE49-F238E27FC236}">
                  <a16:creationId xmlns:a16="http://schemas.microsoft.com/office/drawing/2014/main" id="{8300E593-58C7-421A-8076-7F49A4D8E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9100" y="3467100"/>
              <a:ext cx="104775" cy="96838"/>
            </a:xfrm>
            <a:custGeom>
              <a:avLst/>
              <a:gdLst>
                <a:gd name="T0" fmla="*/ 96 w 192"/>
                <a:gd name="T1" fmla="*/ 177 h 177"/>
                <a:gd name="T2" fmla="*/ 192 w 192"/>
                <a:gd name="T3" fmla="*/ 81 h 177"/>
                <a:gd name="T4" fmla="*/ 192 w 192"/>
                <a:gd name="T5" fmla="*/ 40 h 177"/>
                <a:gd name="T6" fmla="*/ 148 w 192"/>
                <a:gd name="T7" fmla="*/ 0 h 177"/>
                <a:gd name="T8" fmla="*/ 130 w 192"/>
                <a:gd name="T9" fmla="*/ 12 h 177"/>
                <a:gd name="T10" fmla="*/ 6 w 192"/>
                <a:gd name="T11" fmla="*/ 49 h 177"/>
                <a:gd name="T12" fmla="*/ 0 w 192"/>
                <a:gd name="T13" fmla="*/ 49 h 177"/>
                <a:gd name="T14" fmla="*/ 0 w 192"/>
                <a:gd name="T15" fmla="*/ 81 h 177"/>
                <a:gd name="T16" fmla="*/ 96 w 192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77">
                  <a:moveTo>
                    <a:pt x="96" y="177"/>
                  </a:moveTo>
                  <a:cubicBezTo>
                    <a:pt x="149" y="177"/>
                    <a:pt x="192" y="134"/>
                    <a:pt x="192" y="81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73" y="32"/>
                    <a:pt x="158" y="18"/>
                    <a:pt x="148" y="0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94" y="36"/>
                    <a:pt x="50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34"/>
                    <a:pt x="43" y="177"/>
                    <a:pt x="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2" name="Freeform 60">
              <a:extLst>
                <a:ext uri="{FF2B5EF4-FFF2-40B4-BE49-F238E27FC236}">
                  <a16:creationId xmlns:a16="http://schemas.microsoft.com/office/drawing/2014/main" id="{D1D48C0E-508E-43A1-B7A7-79307AED4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6413" y="3643313"/>
              <a:ext cx="279400" cy="112713"/>
            </a:xfrm>
            <a:custGeom>
              <a:avLst/>
              <a:gdLst>
                <a:gd name="T0" fmla="*/ 511 w 511"/>
                <a:gd name="T1" fmla="*/ 208 h 208"/>
                <a:gd name="T2" fmla="*/ 511 w 511"/>
                <a:gd name="T3" fmla="*/ 113 h 208"/>
                <a:gd name="T4" fmla="*/ 441 w 511"/>
                <a:gd name="T5" fmla="*/ 20 h 208"/>
                <a:gd name="T6" fmla="*/ 372 w 511"/>
                <a:gd name="T7" fmla="*/ 0 h 208"/>
                <a:gd name="T8" fmla="*/ 274 w 511"/>
                <a:gd name="T9" fmla="*/ 74 h 208"/>
                <a:gd name="T10" fmla="*/ 236 w 511"/>
                <a:gd name="T11" fmla="*/ 74 h 208"/>
                <a:gd name="T12" fmla="*/ 139 w 511"/>
                <a:gd name="T13" fmla="*/ 0 h 208"/>
                <a:gd name="T14" fmla="*/ 69 w 511"/>
                <a:gd name="T15" fmla="*/ 20 h 208"/>
                <a:gd name="T16" fmla="*/ 0 w 511"/>
                <a:gd name="T17" fmla="*/ 113 h 208"/>
                <a:gd name="T18" fmla="*/ 0 w 511"/>
                <a:gd name="T19" fmla="*/ 208 h 208"/>
                <a:gd name="T20" fmla="*/ 63 w 511"/>
                <a:gd name="T21" fmla="*/ 208 h 208"/>
                <a:gd name="T22" fmla="*/ 63 w 511"/>
                <a:gd name="T23" fmla="*/ 112 h 208"/>
                <a:gd name="T24" fmla="*/ 127 w 511"/>
                <a:gd name="T25" fmla="*/ 112 h 208"/>
                <a:gd name="T26" fmla="*/ 127 w 511"/>
                <a:gd name="T27" fmla="*/ 208 h 208"/>
                <a:gd name="T28" fmla="*/ 383 w 511"/>
                <a:gd name="T29" fmla="*/ 208 h 208"/>
                <a:gd name="T30" fmla="*/ 383 w 511"/>
                <a:gd name="T31" fmla="*/ 112 h 208"/>
                <a:gd name="T32" fmla="*/ 447 w 511"/>
                <a:gd name="T33" fmla="*/ 112 h 208"/>
                <a:gd name="T34" fmla="*/ 447 w 511"/>
                <a:gd name="T35" fmla="*/ 208 h 208"/>
                <a:gd name="T36" fmla="*/ 511 w 511"/>
                <a:gd name="T3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1" h="208">
                  <a:moveTo>
                    <a:pt x="511" y="208"/>
                  </a:moveTo>
                  <a:cubicBezTo>
                    <a:pt x="511" y="113"/>
                    <a:pt x="511" y="113"/>
                    <a:pt x="511" y="113"/>
                  </a:cubicBezTo>
                  <a:cubicBezTo>
                    <a:pt x="511" y="70"/>
                    <a:pt x="483" y="32"/>
                    <a:pt x="441" y="2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274" y="74"/>
                    <a:pt x="274" y="74"/>
                    <a:pt x="274" y="74"/>
                  </a:cubicBezTo>
                  <a:cubicBezTo>
                    <a:pt x="263" y="82"/>
                    <a:pt x="247" y="82"/>
                    <a:pt x="236" y="74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28" y="32"/>
                    <a:pt x="0" y="70"/>
                    <a:pt x="0" y="113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63" y="208"/>
                    <a:pt x="63" y="208"/>
                    <a:pt x="63" y="208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383" y="208"/>
                    <a:pt x="383" y="208"/>
                    <a:pt x="383" y="208"/>
                  </a:cubicBezTo>
                  <a:cubicBezTo>
                    <a:pt x="383" y="112"/>
                    <a:pt x="383" y="112"/>
                    <a:pt x="383" y="112"/>
                  </a:cubicBezTo>
                  <a:cubicBezTo>
                    <a:pt x="447" y="112"/>
                    <a:pt x="447" y="112"/>
                    <a:pt x="447" y="112"/>
                  </a:cubicBezTo>
                  <a:cubicBezTo>
                    <a:pt x="447" y="208"/>
                    <a:pt x="447" y="208"/>
                    <a:pt x="447" y="208"/>
                  </a:cubicBezTo>
                  <a:lnTo>
                    <a:pt x="511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3" name="Freeform 61">
              <a:extLst>
                <a:ext uri="{FF2B5EF4-FFF2-40B4-BE49-F238E27FC236}">
                  <a16:creationId xmlns:a16="http://schemas.microsoft.com/office/drawing/2014/main" id="{1B816ABC-4E74-4F7D-A90E-4D4EBEDF8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6563" y="3389313"/>
              <a:ext cx="139700" cy="69850"/>
            </a:xfrm>
            <a:custGeom>
              <a:avLst/>
              <a:gdLst>
                <a:gd name="T0" fmla="*/ 38 w 256"/>
                <a:gd name="T1" fmla="*/ 129 h 129"/>
                <a:gd name="T2" fmla="*/ 127 w 256"/>
                <a:gd name="T3" fmla="*/ 102 h 129"/>
                <a:gd name="T4" fmla="*/ 174 w 256"/>
                <a:gd name="T5" fmla="*/ 70 h 129"/>
                <a:gd name="T6" fmla="*/ 200 w 256"/>
                <a:gd name="T7" fmla="*/ 66 h 129"/>
                <a:gd name="T8" fmla="*/ 221 w 256"/>
                <a:gd name="T9" fmla="*/ 82 h 129"/>
                <a:gd name="T10" fmla="*/ 235 w 256"/>
                <a:gd name="T11" fmla="*/ 111 h 129"/>
                <a:gd name="T12" fmla="*/ 256 w 256"/>
                <a:gd name="T13" fmla="*/ 128 h 129"/>
                <a:gd name="T14" fmla="*/ 128 w 256"/>
                <a:gd name="T15" fmla="*/ 0 h 129"/>
                <a:gd name="T16" fmla="*/ 0 w 256"/>
                <a:gd name="T17" fmla="*/ 129 h 129"/>
                <a:gd name="T18" fmla="*/ 38 w 256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29">
                  <a:moveTo>
                    <a:pt x="38" y="129"/>
                  </a:moveTo>
                  <a:cubicBezTo>
                    <a:pt x="70" y="129"/>
                    <a:pt x="101" y="119"/>
                    <a:pt x="127" y="102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82" y="65"/>
                    <a:pt x="191" y="63"/>
                    <a:pt x="200" y="66"/>
                  </a:cubicBezTo>
                  <a:cubicBezTo>
                    <a:pt x="209" y="68"/>
                    <a:pt x="217" y="74"/>
                    <a:pt x="221" y="82"/>
                  </a:cubicBezTo>
                  <a:cubicBezTo>
                    <a:pt x="235" y="111"/>
                    <a:pt x="235" y="111"/>
                    <a:pt x="235" y="111"/>
                  </a:cubicBezTo>
                  <a:cubicBezTo>
                    <a:pt x="239" y="119"/>
                    <a:pt x="247" y="125"/>
                    <a:pt x="256" y="128"/>
                  </a:cubicBezTo>
                  <a:cubicBezTo>
                    <a:pt x="256" y="57"/>
                    <a:pt x="198" y="0"/>
                    <a:pt x="128" y="0"/>
                  </a:cubicBezTo>
                  <a:cubicBezTo>
                    <a:pt x="57" y="0"/>
                    <a:pt x="0" y="58"/>
                    <a:pt x="0" y="129"/>
                  </a:cubicBezTo>
                  <a:lnTo>
                    <a:pt x="38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4" name="Freeform 62">
              <a:extLst>
                <a:ext uri="{FF2B5EF4-FFF2-40B4-BE49-F238E27FC236}">
                  <a16:creationId xmlns:a16="http://schemas.microsoft.com/office/drawing/2014/main" id="{D829B055-DFDC-4AE0-8EE3-F47997FAF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3775" y="3370263"/>
              <a:ext cx="193675" cy="157163"/>
            </a:xfrm>
            <a:custGeom>
              <a:avLst/>
              <a:gdLst>
                <a:gd name="T0" fmla="*/ 355 w 355"/>
                <a:gd name="T1" fmla="*/ 0 h 289"/>
                <a:gd name="T2" fmla="*/ 0 w 355"/>
                <a:gd name="T3" fmla="*/ 181 h 289"/>
                <a:gd name="T4" fmla="*/ 164 w 355"/>
                <a:gd name="T5" fmla="*/ 289 h 289"/>
                <a:gd name="T6" fmla="*/ 355 w 355"/>
                <a:gd name="T7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5" h="289">
                  <a:moveTo>
                    <a:pt x="355" y="0"/>
                  </a:moveTo>
                  <a:cubicBezTo>
                    <a:pt x="224" y="33"/>
                    <a:pt x="103" y="95"/>
                    <a:pt x="0" y="181"/>
                  </a:cubicBezTo>
                  <a:cubicBezTo>
                    <a:pt x="51" y="223"/>
                    <a:pt x="106" y="259"/>
                    <a:pt x="164" y="289"/>
                  </a:cubicBezTo>
                  <a:cubicBezTo>
                    <a:pt x="204" y="179"/>
                    <a:pt x="270" y="80"/>
                    <a:pt x="3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5" name="Freeform 63">
              <a:extLst>
                <a:ext uri="{FF2B5EF4-FFF2-40B4-BE49-F238E27FC236}">
                  <a16:creationId xmlns:a16="http://schemas.microsoft.com/office/drawing/2014/main" id="{5EBC8A4F-B491-4A77-BA9E-3B43154D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7588" y="4138613"/>
              <a:ext cx="46037" cy="49213"/>
            </a:xfrm>
            <a:custGeom>
              <a:avLst/>
              <a:gdLst>
                <a:gd name="T0" fmla="*/ 43 w 86"/>
                <a:gd name="T1" fmla="*/ 3 h 91"/>
                <a:gd name="T2" fmla="*/ 11 w 86"/>
                <a:gd name="T3" fmla="*/ 0 h 91"/>
                <a:gd name="T4" fmla="*/ 11 w 86"/>
                <a:gd name="T5" fmla="*/ 35 h 91"/>
                <a:gd name="T6" fmla="*/ 0 w 86"/>
                <a:gd name="T7" fmla="*/ 58 h 91"/>
                <a:gd name="T8" fmla="*/ 43 w 86"/>
                <a:gd name="T9" fmla="*/ 91 h 91"/>
                <a:gd name="T10" fmla="*/ 86 w 86"/>
                <a:gd name="T11" fmla="*/ 58 h 91"/>
                <a:gd name="T12" fmla="*/ 75 w 86"/>
                <a:gd name="T13" fmla="*/ 35 h 91"/>
                <a:gd name="T14" fmla="*/ 75 w 86"/>
                <a:gd name="T15" fmla="*/ 0 h 91"/>
                <a:gd name="T16" fmla="*/ 43 w 86"/>
                <a:gd name="T17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91">
                  <a:moveTo>
                    <a:pt x="43" y="3"/>
                  </a:moveTo>
                  <a:cubicBezTo>
                    <a:pt x="32" y="3"/>
                    <a:pt x="21" y="2"/>
                    <a:pt x="11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44"/>
                    <a:pt x="7" y="53"/>
                    <a:pt x="0" y="58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79" y="53"/>
                    <a:pt x="75" y="44"/>
                    <a:pt x="75" y="3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4" y="2"/>
                    <a:pt x="54" y="3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6" name="Freeform 64">
              <a:extLst>
                <a:ext uri="{FF2B5EF4-FFF2-40B4-BE49-F238E27FC236}">
                  <a16:creationId xmlns:a16="http://schemas.microsoft.com/office/drawing/2014/main" id="{BF9E44A7-7C93-4D23-8A4A-26E65B966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50" y="4008438"/>
              <a:ext cx="104775" cy="96838"/>
            </a:xfrm>
            <a:custGeom>
              <a:avLst/>
              <a:gdLst>
                <a:gd name="T0" fmla="*/ 96 w 192"/>
                <a:gd name="T1" fmla="*/ 177 h 177"/>
                <a:gd name="T2" fmla="*/ 192 w 192"/>
                <a:gd name="T3" fmla="*/ 81 h 177"/>
                <a:gd name="T4" fmla="*/ 192 w 192"/>
                <a:gd name="T5" fmla="*/ 40 h 177"/>
                <a:gd name="T6" fmla="*/ 147 w 192"/>
                <a:gd name="T7" fmla="*/ 0 h 177"/>
                <a:gd name="T8" fmla="*/ 130 w 192"/>
                <a:gd name="T9" fmla="*/ 12 h 177"/>
                <a:gd name="T10" fmla="*/ 6 w 192"/>
                <a:gd name="T11" fmla="*/ 49 h 177"/>
                <a:gd name="T12" fmla="*/ 0 w 192"/>
                <a:gd name="T13" fmla="*/ 49 h 177"/>
                <a:gd name="T14" fmla="*/ 0 w 192"/>
                <a:gd name="T15" fmla="*/ 81 h 177"/>
                <a:gd name="T16" fmla="*/ 96 w 192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77">
                  <a:moveTo>
                    <a:pt x="96" y="177"/>
                  </a:moveTo>
                  <a:cubicBezTo>
                    <a:pt x="149" y="177"/>
                    <a:pt x="192" y="134"/>
                    <a:pt x="192" y="81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73" y="32"/>
                    <a:pt x="157" y="18"/>
                    <a:pt x="147" y="0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93" y="36"/>
                    <a:pt x="50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34"/>
                    <a:pt x="43" y="177"/>
                    <a:pt x="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7" name="Freeform 65">
              <a:extLst>
                <a:ext uri="{FF2B5EF4-FFF2-40B4-BE49-F238E27FC236}">
                  <a16:creationId xmlns:a16="http://schemas.microsoft.com/office/drawing/2014/main" id="{498A5374-8B27-4B0C-8DB1-519B9EC7C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65213" y="3930650"/>
              <a:ext cx="139700" cy="69850"/>
            </a:xfrm>
            <a:custGeom>
              <a:avLst/>
              <a:gdLst>
                <a:gd name="T0" fmla="*/ 126 w 256"/>
                <a:gd name="T1" fmla="*/ 101 h 128"/>
                <a:gd name="T2" fmla="*/ 174 w 256"/>
                <a:gd name="T3" fmla="*/ 70 h 128"/>
                <a:gd name="T4" fmla="*/ 200 w 256"/>
                <a:gd name="T5" fmla="*/ 65 h 128"/>
                <a:gd name="T6" fmla="*/ 220 w 256"/>
                <a:gd name="T7" fmla="*/ 82 h 128"/>
                <a:gd name="T8" fmla="*/ 235 w 256"/>
                <a:gd name="T9" fmla="*/ 110 h 128"/>
                <a:gd name="T10" fmla="*/ 256 w 256"/>
                <a:gd name="T11" fmla="*/ 127 h 128"/>
                <a:gd name="T12" fmla="*/ 127 w 256"/>
                <a:gd name="T13" fmla="*/ 0 h 128"/>
                <a:gd name="T14" fmla="*/ 0 w 256"/>
                <a:gd name="T15" fmla="*/ 128 h 128"/>
                <a:gd name="T16" fmla="*/ 38 w 256"/>
                <a:gd name="T17" fmla="*/ 128 h 128"/>
                <a:gd name="T18" fmla="*/ 126 w 256"/>
                <a:gd name="T19" fmla="*/ 10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28">
                  <a:moveTo>
                    <a:pt x="126" y="101"/>
                  </a:moveTo>
                  <a:cubicBezTo>
                    <a:pt x="174" y="70"/>
                    <a:pt x="174" y="70"/>
                    <a:pt x="174" y="70"/>
                  </a:cubicBezTo>
                  <a:cubicBezTo>
                    <a:pt x="182" y="65"/>
                    <a:pt x="191" y="63"/>
                    <a:pt x="200" y="65"/>
                  </a:cubicBezTo>
                  <a:cubicBezTo>
                    <a:pt x="209" y="68"/>
                    <a:pt x="216" y="74"/>
                    <a:pt x="220" y="82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9" y="119"/>
                    <a:pt x="246" y="125"/>
                    <a:pt x="256" y="127"/>
                  </a:cubicBezTo>
                  <a:cubicBezTo>
                    <a:pt x="255" y="57"/>
                    <a:pt x="198" y="0"/>
                    <a:pt x="127" y="0"/>
                  </a:cubicBezTo>
                  <a:cubicBezTo>
                    <a:pt x="57" y="0"/>
                    <a:pt x="0" y="58"/>
                    <a:pt x="0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69" y="128"/>
                    <a:pt x="100" y="119"/>
                    <a:pt x="126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8" name="Freeform 66">
              <a:extLst>
                <a:ext uri="{FF2B5EF4-FFF2-40B4-BE49-F238E27FC236}">
                  <a16:creationId xmlns:a16="http://schemas.microsoft.com/office/drawing/2014/main" id="{D1173C62-4CC0-4AC7-9A56-8C1E4293A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400" y="3860800"/>
              <a:ext cx="469900" cy="469900"/>
            </a:xfrm>
            <a:custGeom>
              <a:avLst/>
              <a:gdLst>
                <a:gd name="T0" fmla="*/ 862 w 862"/>
                <a:gd name="T1" fmla="*/ 861 h 861"/>
                <a:gd name="T2" fmla="*/ 862 w 862"/>
                <a:gd name="T3" fmla="*/ 448 h 861"/>
                <a:gd name="T4" fmla="*/ 555 w 862"/>
                <a:gd name="T5" fmla="*/ 513 h 861"/>
                <a:gd name="T6" fmla="*/ 530 w 862"/>
                <a:gd name="T7" fmla="*/ 454 h 861"/>
                <a:gd name="T8" fmla="*/ 862 w 862"/>
                <a:gd name="T9" fmla="*/ 384 h 861"/>
                <a:gd name="T10" fmla="*/ 862 w 862"/>
                <a:gd name="T11" fmla="*/ 0 h 861"/>
                <a:gd name="T12" fmla="*/ 0 w 862"/>
                <a:gd name="T13" fmla="*/ 0 h 861"/>
                <a:gd name="T14" fmla="*/ 61 w 862"/>
                <a:gd name="T15" fmla="*/ 295 h 861"/>
                <a:gd name="T16" fmla="*/ 65 w 862"/>
                <a:gd name="T17" fmla="*/ 304 h 861"/>
                <a:gd name="T18" fmla="*/ 83 w 862"/>
                <a:gd name="T19" fmla="*/ 346 h 861"/>
                <a:gd name="T20" fmla="*/ 88 w 862"/>
                <a:gd name="T21" fmla="*/ 357 h 861"/>
                <a:gd name="T22" fmla="*/ 111 w 862"/>
                <a:gd name="T23" fmla="*/ 399 h 861"/>
                <a:gd name="T24" fmla="*/ 122 w 862"/>
                <a:gd name="T25" fmla="*/ 419 h 861"/>
                <a:gd name="T26" fmla="*/ 139 w 862"/>
                <a:gd name="T27" fmla="*/ 447 h 861"/>
                <a:gd name="T28" fmla="*/ 196 w 862"/>
                <a:gd name="T29" fmla="*/ 526 h 861"/>
                <a:gd name="T30" fmla="*/ 223 w 862"/>
                <a:gd name="T31" fmla="*/ 519 h 861"/>
                <a:gd name="T32" fmla="*/ 223 w 862"/>
                <a:gd name="T33" fmla="*/ 478 h 861"/>
                <a:gd name="T34" fmla="*/ 159 w 862"/>
                <a:gd name="T35" fmla="*/ 351 h 861"/>
                <a:gd name="T36" fmla="*/ 159 w 862"/>
                <a:gd name="T37" fmla="*/ 319 h 861"/>
                <a:gd name="T38" fmla="*/ 127 w 862"/>
                <a:gd name="T39" fmla="*/ 287 h 861"/>
                <a:gd name="T40" fmla="*/ 127 w 862"/>
                <a:gd name="T41" fmla="*/ 255 h 861"/>
                <a:gd name="T42" fmla="*/ 319 w 862"/>
                <a:gd name="T43" fmla="*/ 63 h 861"/>
                <a:gd name="T44" fmla="*/ 511 w 862"/>
                <a:gd name="T45" fmla="*/ 255 h 861"/>
                <a:gd name="T46" fmla="*/ 511 w 862"/>
                <a:gd name="T47" fmla="*/ 287 h 861"/>
                <a:gd name="T48" fmla="*/ 479 w 862"/>
                <a:gd name="T49" fmla="*/ 319 h 861"/>
                <a:gd name="T50" fmla="*/ 479 w 862"/>
                <a:gd name="T51" fmla="*/ 351 h 861"/>
                <a:gd name="T52" fmla="*/ 415 w 862"/>
                <a:gd name="T53" fmla="*/ 478 h 861"/>
                <a:gd name="T54" fmla="*/ 415 w 862"/>
                <a:gd name="T55" fmla="*/ 519 h 861"/>
                <a:gd name="T56" fmla="*/ 523 w 862"/>
                <a:gd name="T57" fmla="*/ 549 h 861"/>
                <a:gd name="T58" fmla="*/ 638 w 862"/>
                <a:gd name="T59" fmla="*/ 703 h 861"/>
                <a:gd name="T60" fmla="*/ 638 w 862"/>
                <a:gd name="T61" fmla="*/ 824 h 861"/>
                <a:gd name="T62" fmla="*/ 862 w 862"/>
                <a:gd name="T63" fmla="*/ 861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2" h="861">
                  <a:moveTo>
                    <a:pt x="862" y="861"/>
                  </a:moveTo>
                  <a:cubicBezTo>
                    <a:pt x="862" y="448"/>
                    <a:pt x="862" y="448"/>
                    <a:pt x="862" y="448"/>
                  </a:cubicBezTo>
                  <a:cubicBezTo>
                    <a:pt x="756" y="451"/>
                    <a:pt x="652" y="473"/>
                    <a:pt x="555" y="513"/>
                  </a:cubicBezTo>
                  <a:cubicBezTo>
                    <a:pt x="530" y="454"/>
                    <a:pt x="530" y="454"/>
                    <a:pt x="530" y="454"/>
                  </a:cubicBezTo>
                  <a:cubicBezTo>
                    <a:pt x="636" y="411"/>
                    <a:pt x="748" y="387"/>
                    <a:pt x="862" y="384"/>
                  </a:cubicBezTo>
                  <a:cubicBezTo>
                    <a:pt x="862" y="0"/>
                    <a:pt x="862" y="0"/>
                    <a:pt x="8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1"/>
                    <a:pt x="24" y="201"/>
                    <a:pt x="61" y="295"/>
                  </a:cubicBezTo>
                  <a:cubicBezTo>
                    <a:pt x="62" y="298"/>
                    <a:pt x="64" y="301"/>
                    <a:pt x="65" y="304"/>
                  </a:cubicBezTo>
                  <a:cubicBezTo>
                    <a:pt x="71" y="318"/>
                    <a:pt x="77" y="332"/>
                    <a:pt x="83" y="346"/>
                  </a:cubicBezTo>
                  <a:cubicBezTo>
                    <a:pt x="85" y="350"/>
                    <a:pt x="87" y="354"/>
                    <a:pt x="88" y="357"/>
                  </a:cubicBezTo>
                  <a:cubicBezTo>
                    <a:pt x="95" y="372"/>
                    <a:pt x="103" y="386"/>
                    <a:pt x="111" y="399"/>
                  </a:cubicBezTo>
                  <a:cubicBezTo>
                    <a:pt x="114" y="406"/>
                    <a:pt x="118" y="413"/>
                    <a:pt x="122" y="419"/>
                  </a:cubicBezTo>
                  <a:cubicBezTo>
                    <a:pt x="127" y="429"/>
                    <a:pt x="133" y="438"/>
                    <a:pt x="139" y="447"/>
                  </a:cubicBezTo>
                  <a:cubicBezTo>
                    <a:pt x="156" y="475"/>
                    <a:pt x="175" y="501"/>
                    <a:pt x="196" y="526"/>
                  </a:cubicBezTo>
                  <a:cubicBezTo>
                    <a:pt x="223" y="519"/>
                    <a:pt x="223" y="519"/>
                    <a:pt x="223" y="519"/>
                  </a:cubicBezTo>
                  <a:cubicBezTo>
                    <a:pt x="223" y="478"/>
                    <a:pt x="223" y="478"/>
                    <a:pt x="223" y="478"/>
                  </a:cubicBezTo>
                  <a:cubicBezTo>
                    <a:pt x="183" y="448"/>
                    <a:pt x="159" y="401"/>
                    <a:pt x="159" y="351"/>
                  </a:cubicBezTo>
                  <a:cubicBezTo>
                    <a:pt x="159" y="319"/>
                    <a:pt x="159" y="319"/>
                    <a:pt x="159" y="319"/>
                  </a:cubicBezTo>
                  <a:cubicBezTo>
                    <a:pt x="141" y="319"/>
                    <a:pt x="127" y="305"/>
                    <a:pt x="127" y="287"/>
                  </a:cubicBezTo>
                  <a:cubicBezTo>
                    <a:pt x="127" y="255"/>
                    <a:pt x="127" y="255"/>
                    <a:pt x="127" y="255"/>
                  </a:cubicBezTo>
                  <a:cubicBezTo>
                    <a:pt x="127" y="149"/>
                    <a:pt x="213" y="63"/>
                    <a:pt x="319" y="63"/>
                  </a:cubicBezTo>
                  <a:cubicBezTo>
                    <a:pt x="425" y="63"/>
                    <a:pt x="511" y="149"/>
                    <a:pt x="511" y="255"/>
                  </a:cubicBezTo>
                  <a:cubicBezTo>
                    <a:pt x="511" y="287"/>
                    <a:pt x="511" y="287"/>
                    <a:pt x="511" y="287"/>
                  </a:cubicBezTo>
                  <a:cubicBezTo>
                    <a:pt x="511" y="305"/>
                    <a:pt x="496" y="319"/>
                    <a:pt x="479" y="319"/>
                  </a:cubicBezTo>
                  <a:cubicBezTo>
                    <a:pt x="479" y="351"/>
                    <a:pt x="479" y="351"/>
                    <a:pt x="479" y="351"/>
                  </a:cubicBezTo>
                  <a:cubicBezTo>
                    <a:pt x="478" y="401"/>
                    <a:pt x="455" y="448"/>
                    <a:pt x="415" y="478"/>
                  </a:cubicBezTo>
                  <a:cubicBezTo>
                    <a:pt x="415" y="519"/>
                    <a:pt x="415" y="519"/>
                    <a:pt x="415" y="519"/>
                  </a:cubicBezTo>
                  <a:cubicBezTo>
                    <a:pt x="523" y="549"/>
                    <a:pt x="523" y="549"/>
                    <a:pt x="523" y="549"/>
                  </a:cubicBezTo>
                  <a:cubicBezTo>
                    <a:pt x="591" y="569"/>
                    <a:pt x="638" y="632"/>
                    <a:pt x="638" y="703"/>
                  </a:cubicBezTo>
                  <a:cubicBezTo>
                    <a:pt x="638" y="824"/>
                    <a:pt x="638" y="824"/>
                    <a:pt x="638" y="824"/>
                  </a:cubicBezTo>
                  <a:cubicBezTo>
                    <a:pt x="711" y="846"/>
                    <a:pt x="786" y="858"/>
                    <a:pt x="862" y="8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9" name="Freeform 67">
              <a:extLst>
                <a:ext uri="{FF2B5EF4-FFF2-40B4-BE49-F238E27FC236}">
                  <a16:creationId xmlns:a16="http://schemas.microsoft.com/office/drawing/2014/main" id="{FB8EF67D-8E86-448B-8628-FF0D7A73F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5063" y="4183063"/>
              <a:ext cx="279400" cy="114300"/>
            </a:xfrm>
            <a:custGeom>
              <a:avLst/>
              <a:gdLst>
                <a:gd name="T0" fmla="*/ 70 w 511"/>
                <a:gd name="T1" fmla="*/ 20 h 207"/>
                <a:gd name="T2" fmla="*/ 0 w 511"/>
                <a:gd name="T3" fmla="*/ 112 h 207"/>
                <a:gd name="T4" fmla="*/ 0 w 511"/>
                <a:gd name="T5" fmla="*/ 207 h 207"/>
                <a:gd name="T6" fmla="*/ 64 w 511"/>
                <a:gd name="T7" fmla="*/ 207 h 207"/>
                <a:gd name="T8" fmla="*/ 64 w 511"/>
                <a:gd name="T9" fmla="*/ 112 h 207"/>
                <a:gd name="T10" fmla="*/ 128 w 511"/>
                <a:gd name="T11" fmla="*/ 112 h 207"/>
                <a:gd name="T12" fmla="*/ 128 w 511"/>
                <a:gd name="T13" fmla="*/ 207 h 207"/>
                <a:gd name="T14" fmla="*/ 384 w 511"/>
                <a:gd name="T15" fmla="*/ 207 h 207"/>
                <a:gd name="T16" fmla="*/ 384 w 511"/>
                <a:gd name="T17" fmla="*/ 112 h 207"/>
                <a:gd name="T18" fmla="*/ 448 w 511"/>
                <a:gd name="T19" fmla="*/ 112 h 207"/>
                <a:gd name="T20" fmla="*/ 448 w 511"/>
                <a:gd name="T21" fmla="*/ 207 h 207"/>
                <a:gd name="T22" fmla="*/ 511 w 511"/>
                <a:gd name="T23" fmla="*/ 207 h 207"/>
                <a:gd name="T24" fmla="*/ 511 w 511"/>
                <a:gd name="T25" fmla="*/ 112 h 207"/>
                <a:gd name="T26" fmla="*/ 442 w 511"/>
                <a:gd name="T27" fmla="*/ 20 h 207"/>
                <a:gd name="T28" fmla="*/ 372 w 511"/>
                <a:gd name="T29" fmla="*/ 0 h 207"/>
                <a:gd name="T30" fmla="*/ 275 w 511"/>
                <a:gd name="T31" fmla="*/ 73 h 207"/>
                <a:gd name="T32" fmla="*/ 237 w 511"/>
                <a:gd name="T33" fmla="*/ 73 h 207"/>
                <a:gd name="T34" fmla="*/ 139 w 511"/>
                <a:gd name="T35" fmla="*/ 0 h 207"/>
                <a:gd name="T36" fmla="*/ 70 w 511"/>
                <a:gd name="T37" fmla="*/ 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1" h="207">
                  <a:moveTo>
                    <a:pt x="70" y="20"/>
                  </a:moveTo>
                  <a:cubicBezTo>
                    <a:pt x="29" y="32"/>
                    <a:pt x="0" y="69"/>
                    <a:pt x="0" y="11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64" y="207"/>
                    <a:pt x="64" y="207"/>
                    <a:pt x="64" y="2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28" y="207"/>
                    <a:pt x="128" y="207"/>
                    <a:pt x="128" y="207"/>
                  </a:cubicBezTo>
                  <a:cubicBezTo>
                    <a:pt x="384" y="207"/>
                    <a:pt x="384" y="207"/>
                    <a:pt x="384" y="207"/>
                  </a:cubicBezTo>
                  <a:cubicBezTo>
                    <a:pt x="384" y="112"/>
                    <a:pt x="384" y="112"/>
                    <a:pt x="384" y="112"/>
                  </a:cubicBezTo>
                  <a:cubicBezTo>
                    <a:pt x="448" y="112"/>
                    <a:pt x="448" y="112"/>
                    <a:pt x="448" y="112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511" y="207"/>
                    <a:pt x="511" y="207"/>
                    <a:pt x="511" y="207"/>
                  </a:cubicBezTo>
                  <a:cubicBezTo>
                    <a:pt x="511" y="112"/>
                    <a:pt x="511" y="112"/>
                    <a:pt x="511" y="112"/>
                  </a:cubicBezTo>
                  <a:cubicBezTo>
                    <a:pt x="511" y="69"/>
                    <a:pt x="483" y="32"/>
                    <a:pt x="442" y="2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275" y="73"/>
                    <a:pt x="275" y="73"/>
                    <a:pt x="275" y="73"/>
                  </a:cubicBezTo>
                  <a:cubicBezTo>
                    <a:pt x="264" y="82"/>
                    <a:pt x="248" y="82"/>
                    <a:pt x="237" y="73"/>
                  </a:cubicBezTo>
                  <a:cubicBezTo>
                    <a:pt x="139" y="0"/>
                    <a:pt x="139" y="0"/>
                    <a:pt x="139" y="0"/>
                  </a:cubicBezTo>
                  <a:lnTo>
                    <a:pt x="7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0" name="Freeform 68">
              <a:extLst>
                <a:ext uri="{FF2B5EF4-FFF2-40B4-BE49-F238E27FC236}">
                  <a16:creationId xmlns:a16="http://schemas.microsoft.com/office/drawing/2014/main" id="{4FA9E3B1-AEED-4CA2-97F2-F49F4D3EA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3125" y="3355975"/>
              <a:ext cx="174625" cy="225425"/>
            </a:xfrm>
            <a:custGeom>
              <a:avLst/>
              <a:gdLst>
                <a:gd name="T0" fmla="*/ 319 w 319"/>
                <a:gd name="T1" fmla="*/ 0 h 412"/>
                <a:gd name="T2" fmla="*/ 0 w 319"/>
                <a:gd name="T3" fmla="*/ 342 h 412"/>
                <a:gd name="T4" fmla="*/ 319 w 319"/>
                <a:gd name="T5" fmla="*/ 412 h 412"/>
                <a:gd name="T6" fmla="*/ 319 w 319"/>
                <a:gd name="T7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9" h="412">
                  <a:moveTo>
                    <a:pt x="319" y="0"/>
                  </a:moveTo>
                  <a:cubicBezTo>
                    <a:pt x="195" y="19"/>
                    <a:pt x="79" y="143"/>
                    <a:pt x="0" y="342"/>
                  </a:cubicBezTo>
                  <a:cubicBezTo>
                    <a:pt x="101" y="385"/>
                    <a:pt x="209" y="409"/>
                    <a:pt x="319" y="412"/>
                  </a:cubicBezTo>
                  <a:lnTo>
                    <a:pt x="3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1" name="Oval 69">
              <a:extLst>
                <a:ext uri="{FF2B5EF4-FFF2-40B4-BE49-F238E27FC236}">
                  <a16:creationId xmlns:a16="http://schemas.microsoft.com/office/drawing/2014/main" id="{2B3A114E-4E02-4F2B-A7A0-117561E11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71488" y="3948113"/>
              <a:ext cx="69850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2" name="Oval 70">
              <a:extLst>
                <a:ext uri="{FF2B5EF4-FFF2-40B4-BE49-F238E27FC236}">
                  <a16:creationId xmlns:a16="http://schemas.microsoft.com/office/drawing/2014/main" id="{447FDDA6-2EA9-4F1C-BF9D-5DADC332A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0438" y="3668713"/>
              <a:ext cx="69850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3" name="Freeform 71">
              <a:extLst>
                <a:ext uri="{FF2B5EF4-FFF2-40B4-BE49-F238E27FC236}">
                  <a16:creationId xmlns:a16="http://schemas.microsoft.com/office/drawing/2014/main" id="{561525ED-C234-41A9-BBA7-79884AC4F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400" y="3492500"/>
              <a:ext cx="252412" cy="333375"/>
            </a:xfrm>
            <a:custGeom>
              <a:avLst/>
              <a:gdLst>
                <a:gd name="T0" fmla="*/ 0 w 463"/>
                <a:gd name="T1" fmla="*/ 612 h 612"/>
                <a:gd name="T2" fmla="*/ 383 w 463"/>
                <a:gd name="T3" fmla="*/ 612 h 612"/>
                <a:gd name="T4" fmla="*/ 389 w 463"/>
                <a:gd name="T5" fmla="*/ 501 h 612"/>
                <a:gd name="T6" fmla="*/ 320 w 463"/>
                <a:gd name="T7" fmla="*/ 369 h 612"/>
                <a:gd name="T8" fmla="*/ 425 w 463"/>
                <a:gd name="T9" fmla="*/ 262 h 612"/>
                <a:gd name="T10" fmla="*/ 463 w 463"/>
                <a:gd name="T11" fmla="*/ 126 h 612"/>
                <a:gd name="T12" fmla="*/ 273 w 463"/>
                <a:gd name="T13" fmla="*/ 0 h 612"/>
                <a:gd name="T14" fmla="*/ 0 w 463"/>
                <a:gd name="T15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3" h="612">
                  <a:moveTo>
                    <a:pt x="0" y="612"/>
                  </a:moveTo>
                  <a:cubicBezTo>
                    <a:pt x="383" y="612"/>
                    <a:pt x="383" y="612"/>
                    <a:pt x="383" y="612"/>
                  </a:cubicBezTo>
                  <a:cubicBezTo>
                    <a:pt x="384" y="575"/>
                    <a:pt x="386" y="538"/>
                    <a:pt x="389" y="501"/>
                  </a:cubicBezTo>
                  <a:cubicBezTo>
                    <a:pt x="340" y="476"/>
                    <a:pt x="312" y="423"/>
                    <a:pt x="320" y="369"/>
                  </a:cubicBezTo>
                  <a:cubicBezTo>
                    <a:pt x="329" y="314"/>
                    <a:pt x="371" y="271"/>
                    <a:pt x="425" y="262"/>
                  </a:cubicBezTo>
                  <a:cubicBezTo>
                    <a:pt x="436" y="216"/>
                    <a:pt x="448" y="171"/>
                    <a:pt x="463" y="126"/>
                  </a:cubicBezTo>
                  <a:cubicBezTo>
                    <a:pt x="395" y="92"/>
                    <a:pt x="331" y="49"/>
                    <a:pt x="273" y="0"/>
                  </a:cubicBezTo>
                  <a:cubicBezTo>
                    <a:pt x="106" y="161"/>
                    <a:pt x="8" y="380"/>
                    <a:pt x="0" y="6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4" name="Freeform 72">
              <a:extLst>
                <a:ext uri="{FF2B5EF4-FFF2-40B4-BE49-F238E27FC236}">
                  <a16:creationId xmlns:a16="http://schemas.microsoft.com/office/drawing/2014/main" id="{FDF14430-30CA-4172-82C8-1F2E70822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5513" y="3575050"/>
              <a:ext cx="227012" cy="250825"/>
            </a:xfrm>
            <a:custGeom>
              <a:avLst/>
              <a:gdLst>
                <a:gd name="T0" fmla="*/ 415 w 415"/>
                <a:gd name="T1" fmla="*/ 74 h 459"/>
                <a:gd name="T2" fmla="*/ 75 w 415"/>
                <a:gd name="T3" fmla="*/ 0 h 459"/>
                <a:gd name="T4" fmla="*/ 42 w 415"/>
                <a:gd name="T5" fmla="*/ 115 h 459"/>
                <a:gd name="T6" fmla="*/ 126 w 415"/>
                <a:gd name="T7" fmla="*/ 254 h 459"/>
                <a:gd name="T8" fmla="*/ 5 w 415"/>
                <a:gd name="T9" fmla="*/ 362 h 459"/>
                <a:gd name="T10" fmla="*/ 0 w 415"/>
                <a:gd name="T11" fmla="*/ 459 h 459"/>
                <a:gd name="T12" fmla="*/ 415 w 415"/>
                <a:gd name="T13" fmla="*/ 459 h 459"/>
                <a:gd name="T14" fmla="*/ 415 w 415"/>
                <a:gd name="T15" fmla="*/ 7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459">
                  <a:moveTo>
                    <a:pt x="415" y="74"/>
                  </a:moveTo>
                  <a:cubicBezTo>
                    <a:pt x="298" y="71"/>
                    <a:pt x="183" y="45"/>
                    <a:pt x="75" y="0"/>
                  </a:cubicBezTo>
                  <a:cubicBezTo>
                    <a:pt x="62" y="37"/>
                    <a:pt x="52" y="76"/>
                    <a:pt x="42" y="115"/>
                  </a:cubicBezTo>
                  <a:cubicBezTo>
                    <a:pt x="100" y="135"/>
                    <a:pt x="135" y="194"/>
                    <a:pt x="126" y="254"/>
                  </a:cubicBezTo>
                  <a:cubicBezTo>
                    <a:pt x="117" y="315"/>
                    <a:pt x="66" y="360"/>
                    <a:pt x="5" y="362"/>
                  </a:cubicBezTo>
                  <a:cubicBezTo>
                    <a:pt x="2" y="394"/>
                    <a:pt x="1" y="426"/>
                    <a:pt x="0" y="459"/>
                  </a:cubicBezTo>
                  <a:cubicBezTo>
                    <a:pt x="415" y="459"/>
                    <a:pt x="415" y="459"/>
                    <a:pt x="415" y="459"/>
                  </a:cubicBezTo>
                  <a:lnTo>
                    <a:pt x="41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DF66805-B0B4-4DAC-8978-1706AB2043E4}"/>
              </a:ext>
            </a:extLst>
          </p:cNvPr>
          <p:cNvGrpSpPr/>
          <p:nvPr/>
        </p:nvGrpSpPr>
        <p:grpSpPr>
          <a:xfrm>
            <a:off x="2038225" y="4807782"/>
            <a:ext cx="314794" cy="315944"/>
            <a:chOff x="-2239963" y="1011238"/>
            <a:chExt cx="3471863" cy="3484563"/>
          </a:xfrm>
          <a:solidFill>
            <a:schemeClr val="bg1"/>
          </a:solidFill>
        </p:grpSpPr>
        <p:sp>
          <p:nvSpPr>
            <p:cNvPr id="139" name="Freeform 76">
              <a:extLst>
                <a:ext uri="{FF2B5EF4-FFF2-40B4-BE49-F238E27FC236}">
                  <a16:creationId xmlns:a16="http://schemas.microsoft.com/office/drawing/2014/main" id="{4323B676-1333-4E89-A35D-10DC8EB28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9337" y="3040063"/>
              <a:ext cx="1090613" cy="792163"/>
            </a:xfrm>
            <a:custGeom>
              <a:avLst/>
              <a:gdLst>
                <a:gd name="T0" fmla="*/ 532 w 640"/>
                <a:gd name="T1" fmla="*/ 24 h 466"/>
                <a:gd name="T2" fmla="*/ 235 w 640"/>
                <a:gd name="T3" fmla="*/ 321 h 466"/>
                <a:gd name="T4" fmla="*/ 108 w 640"/>
                <a:gd name="T5" fmla="*/ 194 h 466"/>
                <a:gd name="T6" fmla="*/ 23 w 640"/>
                <a:gd name="T7" fmla="*/ 194 h 466"/>
                <a:gd name="T8" fmla="*/ 23 w 640"/>
                <a:gd name="T9" fmla="*/ 278 h 466"/>
                <a:gd name="T10" fmla="*/ 193 w 640"/>
                <a:gd name="T11" fmla="*/ 448 h 466"/>
                <a:gd name="T12" fmla="*/ 235 w 640"/>
                <a:gd name="T13" fmla="*/ 466 h 466"/>
                <a:gd name="T14" fmla="*/ 278 w 640"/>
                <a:gd name="T15" fmla="*/ 448 h 466"/>
                <a:gd name="T16" fmla="*/ 617 w 640"/>
                <a:gd name="T17" fmla="*/ 109 h 466"/>
                <a:gd name="T18" fmla="*/ 617 w 640"/>
                <a:gd name="T19" fmla="*/ 24 h 466"/>
                <a:gd name="T20" fmla="*/ 532 w 640"/>
                <a:gd name="T21" fmla="*/ 2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0" h="466">
                  <a:moveTo>
                    <a:pt x="532" y="24"/>
                  </a:moveTo>
                  <a:cubicBezTo>
                    <a:pt x="235" y="321"/>
                    <a:pt x="235" y="321"/>
                    <a:pt x="235" y="321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84" y="170"/>
                    <a:pt x="46" y="170"/>
                    <a:pt x="23" y="194"/>
                  </a:cubicBezTo>
                  <a:cubicBezTo>
                    <a:pt x="0" y="217"/>
                    <a:pt x="0" y="255"/>
                    <a:pt x="23" y="278"/>
                  </a:cubicBezTo>
                  <a:cubicBezTo>
                    <a:pt x="193" y="448"/>
                    <a:pt x="193" y="448"/>
                    <a:pt x="193" y="448"/>
                  </a:cubicBezTo>
                  <a:cubicBezTo>
                    <a:pt x="204" y="460"/>
                    <a:pt x="220" y="466"/>
                    <a:pt x="235" y="466"/>
                  </a:cubicBezTo>
                  <a:cubicBezTo>
                    <a:pt x="250" y="466"/>
                    <a:pt x="266" y="460"/>
                    <a:pt x="278" y="448"/>
                  </a:cubicBezTo>
                  <a:cubicBezTo>
                    <a:pt x="617" y="109"/>
                    <a:pt x="617" y="109"/>
                    <a:pt x="617" y="109"/>
                  </a:cubicBezTo>
                  <a:cubicBezTo>
                    <a:pt x="640" y="85"/>
                    <a:pt x="640" y="47"/>
                    <a:pt x="617" y="24"/>
                  </a:cubicBezTo>
                  <a:cubicBezTo>
                    <a:pt x="594" y="0"/>
                    <a:pt x="556" y="0"/>
                    <a:pt x="53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0" name="Freeform 77">
              <a:extLst>
                <a:ext uri="{FF2B5EF4-FFF2-40B4-BE49-F238E27FC236}">
                  <a16:creationId xmlns:a16="http://schemas.microsoft.com/office/drawing/2014/main" id="{32E76F08-23FD-4175-8DA8-673BE09D1E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239963" y="1011238"/>
              <a:ext cx="3471863" cy="3484563"/>
            </a:xfrm>
            <a:custGeom>
              <a:avLst/>
              <a:gdLst>
                <a:gd name="T0" fmla="*/ 1719 w 2040"/>
                <a:gd name="T1" fmla="*/ 645 h 2048"/>
                <a:gd name="T2" fmla="*/ 1720 w 2040"/>
                <a:gd name="T3" fmla="*/ 620 h 2048"/>
                <a:gd name="T4" fmla="*/ 1260 w 2040"/>
                <a:gd name="T5" fmla="*/ 160 h 2048"/>
                <a:gd name="T6" fmla="*/ 1063 w 2040"/>
                <a:gd name="T7" fmla="*/ 204 h 2048"/>
                <a:gd name="T8" fmla="*/ 660 w 2040"/>
                <a:gd name="T9" fmla="*/ 0 h 2048"/>
                <a:gd name="T10" fmla="*/ 160 w 2040"/>
                <a:gd name="T11" fmla="*/ 500 h 2048"/>
                <a:gd name="T12" fmla="*/ 179 w 2040"/>
                <a:gd name="T13" fmla="*/ 636 h 2048"/>
                <a:gd name="T14" fmla="*/ 0 w 2040"/>
                <a:gd name="T15" fmla="*/ 980 h 2048"/>
                <a:gd name="T16" fmla="*/ 401 w 2040"/>
                <a:gd name="T17" fmla="*/ 1400 h 2048"/>
                <a:gd name="T18" fmla="*/ 400 w 2040"/>
                <a:gd name="T19" fmla="*/ 1428 h 2048"/>
                <a:gd name="T20" fmla="*/ 1020 w 2040"/>
                <a:gd name="T21" fmla="*/ 2048 h 2048"/>
                <a:gd name="T22" fmla="*/ 1640 w 2040"/>
                <a:gd name="T23" fmla="*/ 1428 h 2048"/>
                <a:gd name="T24" fmla="*/ 1639 w 2040"/>
                <a:gd name="T25" fmla="*/ 1400 h 2048"/>
                <a:gd name="T26" fmla="*/ 1660 w 2040"/>
                <a:gd name="T27" fmla="*/ 1400 h 2048"/>
                <a:gd name="T28" fmla="*/ 2040 w 2040"/>
                <a:gd name="T29" fmla="*/ 1020 h 2048"/>
                <a:gd name="T30" fmla="*/ 1719 w 2040"/>
                <a:gd name="T31" fmla="*/ 645 h 2048"/>
                <a:gd name="T32" fmla="*/ 1020 w 2040"/>
                <a:gd name="T33" fmla="*/ 1928 h 2048"/>
                <a:gd name="T34" fmla="*/ 520 w 2040"/>
                <a:gd name="T35" fmla="*/ 1428 h 2048"/>
                <a:gd name="T36" fmla="*/ 1020 w 2040"/>
                <a:gd name="T37" fmla="*/ 928 h 2048"/>
                <a:gd name="T38" fmla="*/ 1520 w 2040"/>
                <a:gd name="T39" fmla="*/ 1428 h 2048"/>
                <a:gd name="T40" fmla="*/ 1020 w 2040"/>
                <a:gd name="T41" fmla="*/ 1928 h 2048"/>
                <a:gd name="T42" fmla="*/ 1660 w 2040"/>
                <a:gd name="T43" fmla="*/ 1280 h 2048"/>
                <a:gd name="T44" fmla="*/ 1622 w 2040"/>
                <a:gd name="T45" fmla="*/ 1280 h 2048"/>
                <a:gd name="T46" fmla="*/ 1020 w 2040"/>
                <a:gd name="T47" fmla="*/ 808 h 2048"/>
                <a:gd name="T48" fmla="*/ 418 w 2040"/>
                <a:gd name="T49" fmla="*/ 1280 h 2048"/>
                <a:gd name="T50" fmla="*/ 120 w 2040"/>
                <a:gd name="T51" fmla="*/ 980 h 2048"/>
                <a:gd name="T52" fmla="*/ 227 w 2040"/>
                <a:gd name="T53" fmla="*/ 750 h 2048"/>
                <a:gd name="T54" fmla="*/ 306 w 2040"/>
                <a:gd name="T55" fmla="*/ 854 h 2048"/>
                <a:gd name="T56" fmla="*/ 349 w 2040"/>
                <a:gd name="T57" fmla="*/ 871 h 2048"/>
                <a:gd name="T58" fmla="*/ 391 w 2040"/>
                <a:gd name="T59" fmla="*/ 854 h 2048"/>
                <a:gd name="T60" fmla="*/ 391 w 2040"/>
                <a:gd name="T61" fmla="*/ 769 h 2048"/>
                <a:gd name="T62" fmla="*/ 307 w 2040"/>
                <a:gd name="T63" fmla="*/ 640 h 2048"/>
                <a:gd name="T64" fmla="*/ 280 w 2040"/>
                <a:gd name="T65" fmla="*/ 500 h 2048"/>
                <a:gd name="T66" fmla="*/ 660 w 2040"/>
                <a:gd name="T67" fmla="*/ 120 h 2048"/>
                <a:gd name="T68" fmla="*/ 962 w 2040"/>
                <a:gd name="T69" fmla="*/ 270 h 2048"/>
                <a:gd name="T70" fmla="*/ 935 w 2040"/>
                <a:gd name="T71" fmla="*/ 295 h 2048"/>
                <a:gd name="T72" fmla="*/ 935 w 2040"/>
                <a:gd name="T73" fmla="*/ 380 h 2048"/>
                <a:gd name="T74" fmla="*/ 1020 w 2040"/>
                <a:gd name="T75" fmla="*/ 380 h 2048"/>
                <a:gd name="T76" fmla="*/ 1076 w 2040"/>
                <a:gd name="T77" fmla="*/ 335 h 2048"/>
                <a:gd name="T78" fmla="*/ 1260 w 2040"/>
                <a:gd name="T79" fmla="*/ 280 h 2048"/>
                <a:gd name="T80" fmla="*/ 1600 w 2040"/>
                <a:gd name="T81" fmla="*/ 620 h 2048"/>
                <a:gd name="T82" fmla="*/ 1593 w 2040"/>
                <a:gd name="T83" fmla="*/ 688 h 2048"/>
                <a:gd name="T84" fmla="*/ 1606 w 2040"/>
                <a:gd name="T85" fmla="*/ 739 h 2048"/>
                <a:gd name="T86" fmla="*/ 1653 w 2040"/>
                <a:gd name="T87" fmla="*/ 760 h 2048"/>
                <a:gd name="T88" fmla="*/ 1660 w 2040"/>
                <a:gd name="T89" fmla="*/ 760 h 2048"/>
                <a:gd name="T90" fmla="*/ 1661 w 2040"/>
                <a:gd name="T91" fmla="*/ 760 h 2048"/>
                <a:gd name="T92" fmla="*/ 1920 w 2040"/>
                <a:gd name="T93" fmla="*/ 1020 h 2048"/>
                <a:gd name="T94" fmla="*/ 1660 w 2040"/>
                <a:gd name="T95" fmla="*/ 1280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0" h="2048">
                  <a:moveTo>
                    <a:pt x="1719" y="645"/>
                  </a:moveTo>
                  <a:cubicBezTo>
                    <a:pt x="1720" y="636"/>
                    <a:pt x="1720" y="628"/>
                    <a:pt x="1720" y="620"/>
                  </a:cubicBezTo>
                  <a:cubicBezTo>
                    <a:pt x="1720" y="366"/>
                    <a:pt x="1514" y="160"/>
                    <a:pt x="1260" y="160"/>
                  </a:cubicBezTo>
                  <a:cubicBezTo>
                    <a:pt x="1192" y="160"/>
                    <a:pt x="1124" y="175"/>
                    <a:pt x="1063" y="204"/>
                  </a:cubicBezTo>
                  <a:cubicBezTo>
                    <a:pt x="969" y="77"/>
                    <a:pt x="820" y="0"/>
                    <a:pt x="660" y="0"/>
                  </a:cubicBezTo>
                  <a:cubicBezTo>
                    <a:pt x="384" y="0"/>
                    <a:pt x="160" y="224"/>
                    <a:pt x="160" y="500"/>
                  </a:cubicBezTo>
                  <a:cubicBezTo>
                    <a:pt x="160" y="546"/>
                    <a:pt x="166" y="592"/>
                    <a:pt x="179" y="636"/>
                  </a:cubicBezTo>
                  <a:cubicBezTo>
                    <a:pt x="67" y="714"/>
                    <a:pt x="0" y="842"/>
                    <a:pt x="0" y="980"/>
                  </a:cubicBezTo>
                  <a:cubicBezTo>
                    <a:pt x="0" y="1205"/>
                    <a:pt x="178" y="1389"/>
                    <a:pt x="401" y="1400"/>
                  </a:cubicBezTo>
                  <a:cubicBezTo>
                    <a:pt x="400" y="1409"/>
                    <a:pt x="400" y="1418"/>
                    <a:pt x="400" y="1428"/>
                  </a:cubicBezTo>
                  <a:cubicBezTo>
                    <a:pt x="400" y="1770"/>
                    <a:pt x="678" y="2048"/>
                    <a:pt x="1020" y="2048"/>
                  </a:cubicBezTo>
                  <a:cubicBezTo>
                    <a:pt x="1362" y="2048"/>
                    <a:pt x="1640" y="1770"/>
                    <a:pt x="1640" y="1428"/>
                  </a:cubicBezTo>
                  <a:cubicBezTo>
                    <a:pt x="1640" y="1419"/>
                    <a:pt x="1640" y="1409"/>
                    <a:pt x="1639" y="1400"/>
                  </a:cubicBezTo>
                  <a:cubicBezTo>
                    <a:pt x="1660" y="1400"/>
                    <a:pt x="1660" y="1400"/>
                    <a:pt x="1660" y="1400"/>
                  </a:cubicBezTo>
                  <a:cubicBezTo>
                    <a:pt x="1870" y="1400"/>
                    <a:pt x="2040" y="1230"/>
                    <a:pt x="2040" y="1020"/>
                  </a:cubicBezTo>
                  <a:cubicBezTo>
                    <a:pt x="2040" y="831"/>
                    <a:pt x="1901" y="673"/>
                    <a:pt x="1719" y="645"/>
                  </a:cubicBezTo>
                  <a:close/>
                  <a:moveTo>
                    <a:pt x="1020" y="1928"/>
                  </a:moveTo>
                  <a:cubicBezTo>
                    <a:pt x="744" y="1928"/>
                    <a:pt x="520" y="1704"/>
                    <a:pt x="520" y="1428"/>
                  </a:cubicBezTo>
                  <a:cubicBezTo>
                    <a:pt x="520" y="1152"/>
                    <a:pt x="744" y="928"/>
                    <a:pt x="1020" y="928"/>
                  </a:cubicBezTo>
                  <a:cubicBezTo>
                    <a:pt x="1296" y="928"/>
                    <a:pt x="1520" y="1152"/>
                    <a:pt x="1520" y="1428"/>
                  </a:cubicBezTo>
                  <a:cubicBezTo>
                    <a:pt x="1520" y="1704"/>
                    <a:pt x="1296" y="1928"/>
                    <a:pt x="1020" y="1928"/>
                  </a:cubicBezTo>
                  <a:close/>
                  <a:moveTo>
                    <a:pt x="1660" y="1280"/>
                  </a:moveTo>
                  <a:cubicBezTo>
                    <a:pt x="1622" y="1280"/>
                    <a:pt x="1622" y="1280"/>
                    <a:pt x="1622" y="1280"/>
                  </a:cubicBezTo>
                  <a:cubicBezTo>
                    <a:pt x="1556" y="1009"/>
                    <a:pt x="1311" y="808"/>
                    <a:pt x="1020" y="808"/>
                  </a:cubicBezTo>
                  <a:cubicBezTo>
                    <a:pt x="729" y="808"/>
                    <a:pt x="484" y="1009"/>
                    <a:pt x="418" y="1280"/>
                  </a:cubicBezTo>
                  <a:cubicBezTo>
                    <a:pt x="253" y="1279"/>
                    <a:pt x="120" y="1145"/>
                    <a:pt x="120" y="980"/>
                  </a:cubicBezTo>
                  <a:cubicBezTo>
                    <a:pt x="120" y="890"/>
                    <a:pt x="160" y="807"/>
                    <a:pt x="227" y="750"/>
                  </a:cubicBezTo>
                  <a:cubicBezTo>
                    <a:pt x="248" y="787"/>
                    <a:pt x="275" y="822"/>
                    <a:pt x="306" y="854"/>
                  </a:cubicBezTo>
                  <a:cubicBezTo>
                    <a:pt x="318" y="865"/>
                    <a:pt x="334" y="871"/>
                    <a:pt x="349" y="871"/>
                  </a:cubicBezTo>
                  <a:cubicBezTo>
                    <a:pt x="364" y="871"/>
                    <a:pt x="380" y="865"/>
                    <a:pt x="391" y="854"/>
                  </a:cubicBezTo>
                  <a:cubicBezTo>
                    <a:pt x="415" y="830"/>
                    <a:pt x="415" y="792"/>
                    <a:pt x="391" y="769"/>
                  </a:cubicBezTo>
                  <a:cubicBezTo>
                    <a:pt x="354" y="732"/>
                    <a:pt x="326" y="686"/>
                    <a:pt x="307" y="640"/>
                  </a:cubicBezTo>
                  <a:cubicBezTo>
                    <a:pt x="289" y="595"/>
                    <a:pt x="280" y="548"/>
                    <a:pt x="280" y="500"/>
                  </a:cubicBezTo>
                  <a:cubicBezTo>
                    <a:pt x="280" y="290"/>
                    <a:pt x="450" y="120"/>
                    <a:pt x="660" y="120"/>
                  </a:cubicBezTo>
                  <a:cubicBezTo>
                    <a:pt x="779" y="120"/>
                    <a:pt x="891" y="176"/>
                    <a:pt x="962" y="270"/>
                  </a:cubicBezTo>
                  <a:cubicBezTo>
                    <a:pt x="953" y="278"/>
                    <a:pt x="943" y="286"/>
                    <a:pt x="935" y="295"/>
                  </a:cubicBezTo>
                  <a:cubicBezTo>
                    <a:pt x="911" y="318"/>
                    <a:pt x="911" y="356"/>
                    <a:pt x="935" y="380"/>
                  </a:cubicBezTo>
                  <a:cubicBezTo>
                    <a:pt x="958" y="403"/>
                    <a:pt x="996" y="403"/>
                    <a:pt x="1020" y="380"/>
                  </a:cubicBezTo>
                  <a:cubicBezTo>
                    <a:pt x="1037" y="362"/>
                    <a:pt x="1056" y="348"/>
                    <a:pt x="1076" y="335"/>
                  </a:cubicBezTo>
                  <a:cubicBezTo>
                    <a:pt x="1131" y="299"/>
                    <a:pt x="1195" y="280"/>
                    <a:pt x="1260" y="280"/>
                  </a:cubicBezTo>
                  <a:cubicBezTo>
                    <a:pt x="1447" y="280"/>
                    <a:pt x="1600" y="433"/>
                    <a:pt x="1600" y="620"/>
                  </a:cubicBezTo>
                  <a:cubicBezTo>
                    <a:pt x="1600" y="643"/>
                    <a:pt x="1598" y="666"/>
                    <a:pt x="1593" y="688"/>
                  </a:cubicBezTo>
                  <a:cubicBezTo>
                    <a:pt x="1589" y="706"/>
                    <a:pt x="1594" y="725"/>
                    <a:pt x="1606" y="739"/>
                  </a:cubicBezTo>
                  <a:cubicBezTo>
                    <a:pt x="1618" y="753"/>
                    <a:pt x="1635" y="761"/>
                    <a:pt x="1653" y="760"/>
                  </a:cubicBezTo>
                  <a:cubicBezTo>
                    <a:pt x="1656" y="760"/>
                    <a:pt x="1658" y="760"/>
                    <a:pt x="1660" y="760"/>
                  </a:cubicBezTo>
                  <a:cubicBezTo>
                    <a:pt x="1661" y="760"/>
                    <a:pt x="1661" y="760"/>
                    <a:pt x="1661" y="760"/>
                  </a:cubicBezTo>
                  <a:cubicBezTo>
                    <a:pt x="1804" y="760"/>
                    <a:pt x="1920" y="877"/>
                    <a:pt x="1920" y="1020"/>
                  </a:cubicBezTo>
                  <a:cubicBezTo>
                    <a:pt x="1920" y="1163"/>
                    <a:pt x="1803" y="1280"/>
                    <a:pt x="1660" y="12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43D155FD-6D83-48C9-BEFD-8BC40305B77A}"/>
              </a:ext>
            </a:extLst>
          </p:cNvPr>
          <p:cNvGrpSpPr/>
          <p:nvPr/>
        </p:nvGrpSpPr>
        <p:grpSpPr>
          <a:xfrm>
            <a:off x="1787403" y="3978067"/>
            <a:ext cx="314000" cy="275818"/>
            <a:chOff x="-3675063" y="1395413"/>
            <a:chExt cx="3851275" cy="3382963"/>
          </a:xfrm>
          <a:solidFill>
            <a:schemeClr val="bg1"/>
          </a:solidFill>
        </p:grpSpPr>
        <p:sp>
          <p:nvSpPr>
            <p:cNvPr id="145" name="Freeform 81">
              <a:extLst>
                <a:ext uri="{FF2B5EF4-FFF2-40B4-BE49-F238E27FC236}">
                  <a16:creationId xmlns:a16="http://schemas.microsoft.com/office/drawing/2014/main" id="{F6262FDB-CCE3-45C6-AC2C-24D727016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675063" y="2297113"/>
              <a:ext cx="3851275" cy="2481263"/>
            </a:xfrm>
            <a:custGeom>
              <a:avLst/>
              <a:gdLst>
                <a:gd name="T0" fmla="*/ 1475 w 2382"/>
                <a:gd name="T1" fmla="*/ 0 h 1534"/>
                <a:gd name="T2" fmla="*/ 1277 w 2382"/>
                <a:gd name="T3" fmla="*/ 279 h 1534"/>
                <a:gd name="T4" fmla="*/ 1121 w 2382"/>
                <a:gd name="T5" fmla="*/ 209 h 1534"/>
                <a:gd name="T6" fmla="*/ 633 w 2382"/>
                <a:gd name="T7" fmla="*/ 0 h 1534"/>
                <a:gd name="T8" fmla="*/ 0 w 2382"/>
                <a:gd name="T9" fmla="*/ 907 h 1534"/>
                <a:gd name="T10" fmla="*/ 1754 w 2382"/>
                <a:gd name="T11" fmla="*/ 1534 h 1534"/>
                <a:gd name="T12" fmla="*/ 2382 w 2382"/>
                <a:gd name="T13" fmla="*/ 628 h 1534"/>
                <a:gd name="T14" fmla="*/ 1331 w 2382"/>
                <a:gd name="T15" fmla="*/ 1116 h 1534"/>
                <a:gd name="T16" fmla="*/ 842 w 2382"/>
                <a:gd name="T17" fmla="*/ 1186 h 1534"/>
                <a:gd name="T18" fmla="*/ 1191 w 2382"/>
                <a:gd name="T19" fmla="*/ 1255 h 1534"/>
                <a:gd name="T20" fmla="*/ 1191 w 2382"/>
                <a:gd name="T21" fmla="*/ 1395 h 1534"/>
                <a:gd name="T22" fmla="*/ 140 w 2382"/>
                <a:gd name="T23" fmla="*/ 907 h 1534"/>
                <a:gd name="T24" fmla="*/ 633 w 2382"/>
                <a:gd name="T25" fmla="*/ 139 h 1534"/>
                <a:gd name="T26" fmla="*/ 982 w 2382"/>
                <a:gd name="T27" fmla="*/ 209 h 1534"/>
                <a:gd name="T28" fmla="*/ 633 w 2382"/>
                <a:gd name="T29" fmla="*/ 279 h 1534"/>
                <a:gd name="T30" fmla="*/ 633 w 2382"/>
                <a:gd name="T31" fmla="*/ 418 h 1534"/>
                <a:gd name="T32" fmla="*/ 1400 w 2382"/>
                <a:gd name="T33" fmla="*/ 488 h 1534"/>
                <a:gd name="T34" fmla="*/ 912 w 2382"/>
                <a:gd name="T35" fmla="*/ 558 h 1534"/>
                <a:gd name="T36" fmla="*/ 912 w 2382"/>
                <a:gd name="T37" fmla="*/ 697 h 1534"/>
                <a:gd name="T38" fmla="*/ 1400 w 2382"/>
                <a:gd name="T39" fmla="*/ 767 h 1534"/>
                <a:gd name="T40" fmla="*/ 912 w 2382"/>
                <a:gd name="T41" fmla="*/ 837 h 1534"/>
                <a:gd name="T42" fmla="*/ 912 w 2382"/>
                <a:gd name="T43" fmla="*/ 976 h 1534"/>
                <a:gd name="T44" fmla="*/ 1400 w 2382"/>
                <a:gd name="T45" fmla="*/ 1046 h 1534"/>
                <a:gd name="T46" fmla="*/ 2242 w 2382"/>
                <a:gd name="T47" fmla="*/ 907 h 1534"/>
                <a:gd name="T48" fmla="*/ 1388 w 2382"/>
                <a:gd name="T49" fmla="*/ 1395 h 1534"/>
                <a:gd name="T50" fmla="*/ 1385 w 2382"/>
                <a:gd name="T51" fmla="*/ 1248 h 1534"/>
                <a:gd name="T52" fmla="*/ 1486 w 2382"/>
                <a:gd name="T53" fmla="*/ 907 h 1534"/>
                <a:gd name="T54" fmla="*/ 1486 w 2382"/>
                <a:gd name="T55" fmla="*/ 628 h 1534"/>
                <a:gd name="T56" fmla="*/ 1528 w 2382"/>
                <a:gd name="T57" fmla="*/ 418 h 1534"/>
                <a:gd name="T58" fmla="*/ 1684 w 2382"/>
                <a:gd name="T59" fmla="*/ 488 h 1534"/>
                <a:gd name="T60" fmla="*/ 1926 w 2382"/>
                <a:gd name="T61" fmla="*/ 833 h 1534"/>
                <a:gd name="T62" fmla="*/ 1823 w 2382"/>
                <a:gd name="T63" fmla="*/ 488 h 1534"/>
                <a:gd name="T64" fmla="*/ 1754 w 2382"/>
                <a:gd name="T65" fmla="*/ 279 h 1534"/>
                <a:gd name="T66" fmla="*/ 1405 w 2382"/>
                <a:gd name="T67" fmla="*/ 209 h 1534"/>
                <a:gd name="T68" fmla="*/ 1754 w 2382"/>
                <a:gd name="T69" fmla="*/ 139 h 1534"/>
                <a:gd name="T70" fmla="*/ 2242 w 2382"/>
                <a:gd name="T71" fmla="*/ 907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82" h="1534">
                  <a:moveTo>
                    <a:pt x="1754" y="0"/>
                  </a:moveTo>
                  <a:cubicBezTo>
                    <a:pt x="1475" y="0"/>
                    <a:pt x="1475" y="0"/>
                    <a:pt x="1475" y="0"/>
                  </a:cubicBezTo>
                  <a:cubicBezTo>
                    <a:pt x="1359" y="0"/>
                    <a:pt x="1265" y="94"/>
                    <a:pt x="1265" y="209"/>
                  </a:cubicBezTo>
                  <a:cubicBezTo>
                    <a:pt x="1265" y="233"/>
                    <a:pt x="1270" y="257"/>
                    <a:pt x="1277" y="279"/>
                  </a:cubicBezTo>
                  <a:cubicBezTo>
                    <a:pt x="1109" y="279"/>
                    <a:pt x="1109" y="279"/>
                    <a:pt x="1109" y="279"/>
                  </a:cubicBezTo>
                  <a:cubicBezTo>
                    <a:pt x="1117" y="257"/>
                    <a:pt x="1121" y="233"/>
                    <a:pt x="1121" y="209"/>
                  </a:cubicBezTo>
                  <a:cubicBezTo>
                    <a:pt x="1121" y="94"/>
                    <a:pt x="1027" y="0"/>
                    <a:pt x="912" y="0"/>
                  </a:cubicBezTo>
                  <a:cubicBezTo>
                    <a:pt x="633" y="0"/>
                    <a:pt x="633" y="0"/>
                    <a:pt x="633" y="0"/>
                  </a:cubicBezTo>
                  <a:cubicBezTo>
                    <a:pt x="284" y="0"/>
                    <a:pt x="0" y="281"/>
                    <a:pt x="0" y="628"/>
                  </a:cubicBezTo>
                  <a:cubicBezTo>
                    <a:pt x="0" y="907"/>
                    <a:pt x="0" y="907"/>
                    <a:pt x="0" y="907"/>
                  </a:cubicBezTo>
                  <a:cubicBezTo>
                    <a:pt x="0" y="1253"/>
                    <a:pt x="284" y="1534"/>
                    <a:pt x="633" y="1534"/>
                  </a:cubicBezTo>
                  <a:cubicBezTo>
                    <a:pt x="1754" y="1534"/>
                    <a:pt x="1754" y="1534"/>
                    <a:pt x="1754" y="1534"/>
                  </a:cubicBezTo>
                  <a:cubicBezTo>
                    <a:pt x="2100" y="1534"/>
                    <a:pt x="2382" y="1253"/>
                    <a:pt x="2382" y="907"/>
                  </a:cubicBezTo>
                  <a:cubicBezTo>
                    <a:pt x="2382" y="628"/>
                    <a:pt x="2382" y="628"/>
                    <a:pt x="2382" y="628"/>
                  </a:cubicBezTo>
                  <a:cubicBezTo>
                    <a:pt x="2382" y="281"/>
                    <a:pt x="2100" y="0"/>
                    <a:pt x="1754" y="0"/>
                  </a:cubicBezTo>
                  <a:close/>
                  <a:moveTo>
                    <a:pt x="1331" y="1116"/>
                  </a:moveTo>
                  <a:cubicBezTo>
                    <a:pt x="912" y="1116"/>
                    <a:pt x="912" y="1116"/>
                    <a:pt x="912" y="1116"/>
                  </a:cubicBezTo>
                  <a:cubicBezTo>
                    <a:pt x="873" y="1116"/>
                    <a:pt x="842" y="1147"/>
                    <a:pt x="842" y="1186"/>
                  </a:cubicBezTo>
                  <a:cubicBezTo>
                    <a:pt x="842" y="1224"/>
                    <a:pt x="873" y="1255"/>
                    <a:pt x="912" y="1255"/>
                  </a:cubicBezTo>
                  <a:cubicBezTo>
                    <a:pt x="1191" y="1255"/>
                    <a:pt x="1191" y="1255"/>
                    <a:pt x="1191" y="1255"/>
                  </a:cubicBezTo>
                  <a:cubicBezTo>
                    <a:pt x="1229" y="1255"/>
                    <a:pt x="1261" y="1287"/>
                    <a:pt x="1261" y="1325"/>
                  </a:cubicBezTo>
                  <a:cubicBezTo>
                    <a:pt x="1261" y="1364"/>
                    <a:pt x="1229" y="1395"/>
                    <a:pt x="1191" y="1395"/>
                  </a:cubicBezTo>
                  <a:cubicBezTo>
                    <a:pt x="633" y="1395"/>
                    <a:pt x="633" y="1395"/>
                    <a:pt x="633" y="1395"/>
                  </a:cubicBezTo>
                  <a:cubicBezTo>
                    <a:pt x="361" y="1395"/>
                    <a:pt x="140" y="1176"/>
                    <a:pt x="140" y="907"/>
                  </a:cubicBezTo>
                  <a:cubicBezTo>
                    <a:pt x="140" y="628"/>
                    <a:pt x="140" y="628"/>
                    <a:pt x="140" y="628"/>
                  </a:cubicBezTo>
                  <a:cubicBezTo>
                    <a:pt x="140" y="358"/>
                    <a:pt x="361" y="139"/>
                    <a:pt x="633" y="139"/>
                  </a:cubicBezTo>
                  <a:cubicBezTo>
                    <a:pt x="912" y="139"/>
                    <a:pt x="912" y="139"/>
                    <a:pt x="912" y="139"/>
                  </a:cubicBezTo>
                  <a:cubicBezTo>
                    <a:pt x="950" y="139"/>
                    <a:pt x="982" y="170"/>
                    <a:pt x="982" y="209"/>
                  </a:cubicBezTo>
                  <a:cubicBezTo>
                    <a:pt x="982" y="247"/>
                    <a:pt x="950" y="279"/>
                    <a:pt x="912" y="279"/>
                  </a:cubicBezTo>
                  <a:cubicBezTo>
                    <a:pt x="633" y="279"/>
                    <a:pt x="633" y="279"/>
                    <a:pt x="633" y="279"/>
                  </a:cubicBezTo>
                  <a:cubicBezTo>
                    <a:pt x="594" y="279"/>
                    <a:pt x="563" y="310"/>
                    <a:pt x="563" y="348"/>
                  </a:cubicBezTo>
                  <a:cubicBezTo>
                    <a:pt x="563" y="387"/>
                    <a:pt x="594" y="418"/>
                    <a:pt x="633" y="418"/>
                  </a:cubicBezTo>
                  <a:cubicBezTo>
                    <a:pt x="1331" y="418"/>
                    <a:pt x="1331" y="418"/>
                    <a:pt x="1331" y="418"/>
                  </a:cubicBezTo>
                  <a:cubicBezTo>
                    <a:pt x="1369" y="418"/>
                    <a:pt x="1400" y="450"/>
                    <a:pt x="1400" y="488"/>
                  </a:cubicBezTo>
                  <a:cubicBezTo>
                    <a:pt x="1400" y="526"/>
                    <a:pt x="1369" y="558"/>
                    <a:pt x="1331" y="558"/>
                  </a:cubicBezTo>
                  <a:cubicBezTo>
                    <a:pt x="912" y="558"/>
                    <a:pt x="912" y="558"/>
                    <a:pt x="912" y="558"/>
                  </a:cubicBezTo>
                  <a:cubicBezTo>
                    <a:pt x="873" y="558"/>
                    <a:pt x="842" y="589"/>
                    <a:pt x="842" y="628"/>
                  </a:cubicBezTo>
                  <a:cubicBezTo>
                    <a:pt x="842" y="666"/>
                    <a:pt x="873" y="697"/>
                    <a:pt x="912" y="697"/>
                  </a:cubicBezTo>
                  <a:cubicBezTo>
                    <a:pt x="1331" y="697"/>
                    <a:pt x="1331" y="697"/>
                    <a:pt x="1331" y="697"/>
                  </a:cubicBezTo>
                  <a:cubicBezTo>
                    <a:pt x="1369" y="697"/>
                    <a:pt x="1400" y="729"/>
                    <a:pt x="1400" y="767"/>
                  </a:cubicBezTo>
                  <a:cubicBezTo>
                    <a:pt x="1400" y="805"/>
                    <a:pt x="1369" y="837"/>
                    <a:pt x="1331" y="837"/>
                  </a:cubicBezTo>
                  <a:cubicBezTo>
                    <a:pt x="912" y="837"/>
                    <a:pt x="912" y="837"/>
                    <a:pt x="912" y="837"/>
                  </a:cubicBezTo>
                  <a:cubicBezTo>
                    <a:pt x="873" y="837"/>
                    <a:pt x="842" y="868"/>
                    <a:pt x="842" y="907"/>
                  </a:cubicBezTo>
                  <a:cubicBezTo>
                    <a:pt x="842" y="945"/>
                    <a:pt x="873" y="976"/>
                    <a:pt x="912" y="976"/>
                  </a:cubicBezTo>
                  <a:cubicBezTo>
                    <a:pt x="1331" y="976"/>
                    <a:pt x="1331" y="976"/>
                    <a:pt x="1331" y="976"/>
                  </a:cubicBezTo>
                  <a:cubicBezTo>
                    <a:pt x="1369" y="976"/>
                    <a:pt x="1400" y="1008"/>
                    <a:pt x="1400" y="1046"/>
                  </a:cubicBezTo>
                  <a:cubicBezTo>
                    <a:pt x="1400" y="1085"/>
                    <a:pt x="1369" y="1116"/>
                    <a:pt x="1331" y="1116"/>
                  </a:cubicBezTo>
                  <a:close/>
                  <a:moveTo>
                    <a:pt x="2242" y="907"/>
                  </a:moveTo>
                  <a:cubicBezTo>
                    <a:pt x="2242" y="1176"/>
                    <a:pt x="2023" y="1395"/>
                    <a:pt x="1754" y="1395"/>
                  </a:cubicBezTo>
                  <a:cubicBezTo>
                    <a:pt x="1388" y="1395"/>
                    <a:pt x="1388" y="1395"/>
                    <a:pt x="1388" y="1395"/>
                  </a:cubicBezTo>
                  <a:cubicBezTo>
                    <a:pt x="1396" y="1373"/>
                    <a:pt x="1400" y="1350"/>
                    <a:pt x="1400" y="1325"/>
                  </a:cubicBezTo>
                  <a:cubicBezTo>
                    <a:pt x="1400" y="1298"/>
                    <a:pt x="1395" y="1272"/>
                    <a:pt x="1385" y="1248"/>
                  </a:cubicBezTo>
                  <a:cubicBezTo>
                    <a:pt x="1474" y="1224"/>
                    <a:pt x="1540" y="1142"/>
                    <a:pt x="1540" y="1046"/>
                  </a:cubicBezTo>
                  <a:cubicBezTo>
                    <a:pt x="1540" y="992"/>
                    <a:pt x="1520" y="944"/>
                    <a:pt x="1486" y="907"/>
                  </a:cubicBezTo>
                  <a:cubicBezTo>
                    <a:pt x="1520" y="869"/>
                    <a:pt x="1540" y="821"/>
                    <a:pt x="1540" y="767"/>
                  </a:cubicBezTo>
                  <a:cubicBezTo>
                    <a:pt x="1540" y="713"/>
                    <a:pt x="1520" y="665"/>
                    <a:pt x="1486" y="628"/>
                  </a:cubicBezTo>
                  <a:cubicBezTo>
                    <a:pt x="1520" y="590"/>
                    <a:pt x="1540" y="542"/>
                    <a:pt x="1540" y="488"/>
                  </a:cubicBezTo>
                  <a:cubicBezTo>
                    <a:pt x="1540" y="464"/>
                    <a:pt x="1536" y="440"/>
                    <a:pt x="1528" y="418"/>
                  </a:cubicBezTo>
                  <a:cubicBezTo>
                    <a:pt x="1684" y="418"/>
                    <a:pt x="1684" y="418"/>
                    <a:pt x="1684" y="418"/>
                  </a:cubicBezTo>
                  <a:cubicBezTo>
                    <a:pt x="1684" y="488"/>
                    <a:pt x="1684" y="488"/>
                    <a:pt x="1684" y="488"/>
                  </a:cubicBezTo>
                  <a:cubicBezTo>
                    <a:pt x="1684" y="618"/>
                    <a:pt x="1735" y="741"/>
                    <a:pt x="1827" y="833"/>
                  </a:cubicBezTo>
                  <a:cubicBezTo>
                    <a:pt x="1854" y="861"/>
                    <a:pt x="1898" y="861"/>
                    <a:pt x="1926" y="833"/>
                  </a:cubicBezTo>
                  <a:cubicBezTo>
                    <a:pt x="1953" y="806"/>
                    <a:pt x="1953" y="762"/>
                    <a:pt x="1926" y="735"/>
                  </a:cubicBezTo>
                  <a:cubicBezTo>
                    <a:pt x="1860" y="669"/>
                    <a:pt x="1823" y="581"/>
                    <a:pt x="1823" y="488"/>
                  </a:cubicBezTo>
                  <a:cubicBezTo>
                    <a:pt x="1823" y="348"/>
                    <a:pt x="1823" y="348"/>
                    <a:pt x="1823" y="348"/>
                  </a:cubicBezTo>
                  <a:cubicBezTo>
                    <a:pt x="1823" y="310"/>
                    <a:pt x="1792" y="279"/>
                    <a:pt x="1754" y="279"/>
                  </a:cubicBezTo>
                  <a:cubicBezTo>
                    <a:pt x="1475" y="279"/>
                    <a:pt x="1475" y="279"/>
                    <a:pt x="1475" y="279"/>
                  </a:cubicBezTo>
                  <a:cubicBezTo>
                    <a:pt x="1436" y="279"/>
                    <a:pt x="1405" y="247"/>
                    <a:pt x="1405" y="209"/>
                  </a:cubicBezTo>
                  <a:cubicBezTo>
                    <a:pt x="1405" y="170"/>
                    <a:pt x="1436" y="139"/>
                    <a:pt x="1475" y="139"/>
                  </a:cubicBezTo>
                  <a:cubicBezTo>
                    <a:pt x="1754" y="139"/>
                    <a:pt x="1754" y="139"/>
                    <a:pt x="1754" y="139"/>
                  </a:cubicBezTo>
                  <a:cubicBezTo>
                    <a:pt x="2023" y="139"/>
                    <a:pt x="2242" y="358"/>
                    <a:pt x="2242" y="628"/>
                  </a:cubicBezTo>
                  <a:lnTo>
                    <a:pt x="2242" y="9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6" name="Freeform 82">
              <a:extLst>
                <a:ext uri="{FF2B5EF4-FFF2-40B4-BE49-F238E27FC236}">
                  <a16:creationId xmlns:a16="http://schemas.microsoft.com/office/drawing/2014/main" id="{F186400A-42D5-41D9-A800-3B2E5CB17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62138" y="1395413"/>
              <a:ext cx="225425" cy="561975"/>
            </a:xfrm>
            <a:custGeom>
              <a:avLst/>
              <a:gdLst>
                <a:gd name="T0" fmla="*/ 70 w 140"/>
                <a:gd name="T1" fmla="*/ 0 h 348"/>
                <a:gd name="T2" fmla="*/ 0 w 140"/>
                <a:gd name="T3" fmla="*/ 69 h 348"/>
                <a:gd name="T4" fmla="*/ 0 w 140"/>
                <a:gd name="T5" fmla="*/ 279 h 348"/>
                <a:gd name="T6" fmla="*/ 70 w 140"/>
                <a:gd name="T7" fmla="*/ 348 h 348"/>
                <a:gd name="T8" fmla="*/ 140 w 140"/>
                <a:gd name="T9" fmla="*/ 279 h 348"/>
                <a:gd name="T10" fmla="*/ 140 w 140"/>
                <a:gd name="T11" fmla="*/ 69 h 348"/>
                <a:gd name="T12" fmla="*/ 70 w 140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8">
                  <a:moveTo>
                    <a:pt x="70" y="0"/>
                  </a:moveTo>
                  <a:cubicBezTo>
                    <a:pt x="31" y="0"/>
                    <a:pt x="0" y="31"/>
                    <a:pt x="0" y="6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317"/>
                    <a:pt x="31" y="348"/>
                    <a:pt x="70" y="348"/>
                  </a:cubicBezTo>
                  <a:cubicBezTo>
                    <a:pt x="109" y="348"/>
                    <a:pt x="140" y="317"/>
                    <a:pt x="140" y="279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40" y="31"/>
                    <a:pt x="109" y="0"/>
                    <a:pt x="7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7" name="Freeform 83">
              <a:extLst>
                <a:ext uri="{FF2B5EF4-FFF2-40B4-BE49-F238E27FC236}">
                  <a16:creationId xmlns:a16="http://schemas.microsoft.com/office/drawing/2014/main" id="{132C4AC3-0263-43AE-A2B2-37BEEA8E2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89038" y="1608138"/>
              <a:ext cx="473075" cy="474663"/>
            </a:xfrm>
            <a:custGeom>
              <a:avLst/>
              <a:gdLst>
                <a:gd name="T0" fmla="*/ 265 w 292"/>
                <a:gd name="T1" fmla="*/ 28 h 293"/>
                <a:gd name="T2" fmla="*/ 166 w 292"/>
                <a:gd name="T3" fmla="*/ 28 h 293"/>
                <a:gd name="T4" fmla="*/ 27 w 292"/>
                <a:gd name="T5" fmla="*/ 167 h 293"/>
                <a:gd name="T6" fmla="*/ 27 w 292"/>
                <a:gd name="T7" fmla="*/ 266 h 293"/>
                <a:gd name="T8" fmla="*/ 126 w 292"/>
                <a:gd name="T9" fmla="*/ 266 h 293"/>
                <a:gd name="T10" fmla="*/ 265 w 292"/>
                <a:gd name="T11" fmla="*/ 126 h 293"/>
                <a:gd name="T12" fmla="*/ 265 w 292"/>
                <a:gd name="T13" fmla="*/ 2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3">
                  <a:moveTo>
                    <a:pt x="265" y="28"/>
                  </a:moveTo>
                  <a:cubicBezTo>
                    <a:pt x="238" y="0"/>
                    <a:pt x="194" y="0"/>
                    <a:pt x="166" y="28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0" y="194"/>
                    <a:pt x="0" y="238"/>
                    <a:pt x="27" y="266"/>
                  </a:cubicBezTo>
                  <a:cubicBezTo>
                    <a:pt x="54" y="293"/>
                    <a:pt x="98" y="293"/>
                    <a:pt x="126" y="266"/>
                  </a:cubicBezTo>
                  <a:cubicBezTo>
                    <a:pt x="265" y="126"/>
                    <a:pt x="265" y="126"/>
                    <a:pt x="265" y="126"/>
                  </a:cubicBezTo>
                  <a:cubicBezTo>
                    <a:pt x="292" y="99"/>
                    <a:pt x="292" y="55"/>
                    <a:pt x="26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8" name="Freeform 84">
              <a:extLst>
                <a:ext uri="{FF2B5EF4-FFF2-40B4-BE49-F238E27FC236}">
                  <a16:creationId xmlns:a16="http://schemas.microsoft.com/office/drawing/2014/main" id="{9E5DAA9B-BAA3-4640-A958-56BEA8E5B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76538" y="1608138"/>
              <a:ext cx="474663" cy="474663"/>
            </a:xfrm>
            <a:custGeom>
              <a:avLst/>
              <a:gdLst>
                <a:gd name="T0" fmla="*/ 266 w 293"/>
                <a:gd name="T1" fmla="*/ 167 h 293"/>
                <a:gd name="T2" fmla="*/ 126 w 293"/>
                <a:gd name="T3" fmla="*/ 28 h 293"/>
                <a:gd name="T4" fmla="*/ 28 w 293"/>
                <a:gd name="T5" fmla="*/ 28 h 293"/>
                <a:gd name="T6" fmla="*/ 28 w 293"/>
                <a:gd name="T7" fmla="*/ 126 h 293"/>
                <a:gd name="T8" fmla="*/ 167 w 293"/>
                <a:gd name="T9" fmla="*/ 266 h 293"/>
                <a:gd name="T10" fmla="*/ 266 w 293"/>
                <a:gd name="T11" fmla="*/ 266 h 293"/>
                <a:gd name="T12" fmla="*/ 266 w 293"/>
                <a:gd name="T13" fmla="*/ 16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93">
                  <a:moveTo>
                    <a:pt x="266" y="167"/>
                  </a:moveTo>
                  <a:cubicBezTo>
                    <a:pt x="126" y="28"/>
                    <a:pt x="126" y="28"/>
                    <a:pt x="126" y="28"/>
                  </a:cubicBezTo>
                  <a:cubicBezTo>
                    <a:pt x="99" y="0"/>
                    <a:pt x="55" y="0"/>
                    <a:pt x="28" y="28"/>
                  </a:cubicBezTo>
                  <a:cubicBezTo>
                    <a:pt x="0" y="55"/>
                    <a:pt x="0" y="99"/>
                    <a:pt x="28" y="126"/>
                  </a:cubicBezTo>
                  <a:cubicBezTo>
                    <a:pt x="167" y="266"/>
                    <a:pt x="167" y="266"/>
                    <a:pt x="167" y="266"/>
                  </a:cubicBezTo>
                  <a:cubicBezTo>
                    <a:pt x="194" y="293"/>
                    <a:pt x="239" y="293"/>
                    <a:pt x="266" y="266"/>
                  </a:cubicBezTo>
                  <a:cubicBezTo>
                    <a:pt x="293" y="238"/>
                    <a:pt x="293" y="194"/>
                    <a:pt x="266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153" name="Freeform 88">
            <a:extLst>
              <a:ext uri="{FF2B5EF4-FFF2-40B4-BE49-F238E27FC236}">
                <a16:creationId xmlns:a16="http://schemas.microsoft.com/office/drawing/2014/main" id="{41D436A3-0DDC-4974-86BB-992BE5A8219E}"/>
              </a:ext>
            </a:extLst>
          </p:cNvPr>
          <p:cNvSpPr>
            <a:spLocks noEditPoints="1"/>
          </p:cNvSpPr>
          <p:nvPr/>
        </p:nvSpPr>
        <p:spPr bwMode="auto">
          <a:xfrm>
            <a:off x="2023946" y="3110246"/>
            <a:ext cx="352676" cy="352846"/>
          </a:xfrm>
          <a:custGeom>
            <a:avLst/>
            <a:gdLst>
              <a:gd name="T0" fmla="*/ 1928 w 2048"/>
              <a:gd name="T1" fmla="*/ 1028 h 2048"/>
              <a:gd name="T2" fmla="*/ 1714 w 2048"/>
              <a:gd name="T3" fmla="*/ 848 h 2048"/>
              <a:gd name="T4" fmla="*/ 1084 w 2048"/>
              <a:gd name="T5" fmla="*/ 728 h 2048"/>
              <a:gd name="T6" fmla="*/ 1304 w 2048"/>
              <a:gd name="T7" fmla="*/ 600 h 2048"/>
              <a:gd name="T8" fmla="*/ 1444 w 2048"/>
              <a:gd name="T9" fmla="*/ 380 h 2048"/>
              <a:gd name="T10" fmla="*/ 984 w 2048"/>
              <a:gd name="T11" fmla="*/ 0 h 2048"/>
              <a:gd name="T12" fmla="*/ 604 w 2048"/>
              <a:gd name="T13" fmla="*/ 460 h 2048"/>
              <a:gd name="T14" fmla="*/ 964 w 2048"/>
              <a:gd name="T15" fmla="*/ 600 h 2048"/>
              <a:gd name="T16" fmla="*/ 504 w 2048"/>
              <a:gd name="T17" fmla="*/ 728 h 2048"/>
              <a:gd name="T18" fmla="*/ 300 w 2048"/>
              <a:gd name="T19" fmla="*/ 848 h 2048"/>
              <a:gd name="T20" fmla="*/ 120 w 2048"/>
              <a:gd name="T21" fmla="*/ 1418 h 2048"/>
              <a:gd name="T22" fmla="*/ 60 w 2048"/>
              <a:gd name="T23" fmla="*/ 1648 h 2048"/>
              <a:gd name="T24" fmla="*/ 180 w 2048"/>
              <a:gd name="T25" fmla="*/ 1528 h 2048"/>
              <a:gd name="T26" fmla="*/ 300 w 2048"/>
              <a:gd name="T27" fmla="*/ 1648 h 2048"/>
              <a:gd name="T28" fmla="*/ 240 w 2048"/>
              <a:gd name="T29" fmla="*/ 1418 h 2048"/>
              <a:gd name="T30" fmla="*/ 300 w 2048"/>
              <a:gd name="T31" fmla="*/ 968 h 2048"/>
              <a:gd name="T32" fmla="*/ 504 w 2048"/>
              <a:gd name="T33" fmla="*/ 1088 h 2048"/>
              <a:gd name="T34" fmla="*/ 564 w 2048"/>
              <a:gd name="T35" fmla="*/ 1748 h 2048"/>
              <a:gd name="T36" fmla="*/ 764 w 2048"/>
              <a:gd name="T37" fmla="*/ 1808 h 2048"/>
              <a:gd name="T38" fmla="*/ 824 w 2048"/>
              <a:gd name="T39" fmla="*/ 2048 h 2048"/>
              <a:gd name="T40" fmla="*/ 1284 w 2048"/>
              <a:gd name="T41" fmla="*/ 1988 h 2048"/>
              <a:gd name="T42" fmla="*/ 1424 w 2048"/>
              <a:gd name="T43" fmla="*/ 1808 h 2048"/>
              <a:gd name="T44" fmla="*/ 1484 w 2048"/>
              <a:gd name="T45" fmla="*/ 1088 h 2048"/>
              <a:gd name="T46" fmla="*/ 1714 w 2048"/>
              <a:gd name="T47" fmla="*/ 968 h 2048"/>
              <a:gd name="T48" fmla="*/ 1808 w 2048"/>
              <a:gd name="T49" fmla="*/ 1028 h 2048"/>
              <a:gd name="T50" fmla="*/ 1688 w 2048"/>
              <a:gd name="T51" fmla="*/ 1588 h 2048"/>
              <a:gd name="T52" fmla="*/ 1808 w 2048"/>
              <a:gd name="T53" fmla="*/ 1588 h 2048"/>
              <a:gd name="T54" fmla="*/ 1928 w 2048"/>
              <a:gd name="T55" fmla="*/ 1588 h 2048"/>
              <a:gd name="T56" fmla="*/ 2048 w 2048"/>
              <a:gd name="T57" fmla="*/ 1588 h 2048"/>
              <a:gd name="T58" fmla="*/ 724 w 2048"/>
              <a:gd name="T59" fmla="*/ 460 h 2048"/>
              <a:gd name="T60" fmla="*/ 984 w 2048"/>
              <a:gd name="T61" fmla="*/ 120 h 2048"/>
              <a:gd name="T62" fmla="*/ 1324 w 2048"/>
              <a:gd name="T63" fmla="*/ 380 h 2048"/>
              <a:gd name="T64" fmla="*/ 1304 w 2048"/>
              <a:gd name="T65" fmla="*/ 480 h 2048"/>
              <a:gd name="T66" fmla="*/ 724 w 2048"/>
              <a:gd name="T67" fmla="*/ 460 h 2048"/>
              <a:gd name="T68" fmla="*/ 1364 w 2048"/>
              <a:gd name="T69" fmla="*/ 1448 h 2048"/>
              <a:gd name="T70" fmla="*/ 684 w 2048"/>
              <a:gd name="T71" fmla="*/ 848 h 2048"/>
              <a:gd name="T72" fmla="*/ 504 w 2048"/>
              <a:gd name="T73" fmla="*/ 968 h 2048"/>
              <a:gd name="T74" fmla="*/ 504 w 2048"/>
              <a:gd name="T75" fmla="*/ 848 h 2048"/>
              <a:gd name="T76" fmla="*/ 564 w 2048"/>
              <a:gd name="T77" fmla="*/ 968 h 2048"/>
              <a:gd name="T78" fmla="*/ 1164 w 2048"/>
              <a:gd name="T79" fmla="*/ 1928 h 2048"/>
              <a:gd name="T80" fmla="*/ 884 w 2048"/>
              <a:gd name="T81" fmla="*/ 1808 h 2048"/>
              <a:gd name="T82" fmla="*/ 1164 w 2048"/>
              <a:gd name="T83" fmla="*/ 1928 h 2048"/>
              <a:gd name="T84" fmla="*/ 684 w 2048"/>
              <a:gd name="T85" fmla="*/ 1568 h 2048"/>
              <a:gd name="T86" fmla="*/ 1364 w 2048"/>
              <a:gd name="T87" fmla="*/ 1688 h 2048"/>
              <a:gd name="T88" fmla="*/ 1544 w 2048"/>
              <a:gd name="T89" fmla="*/ 968 h 2048"/>
              <a:gd name="T90" fmla="*/ 1484 w 2048"/>
              <a:gd name="T91" fmla="*/ 848 h 2048"/>
              <a:gd name="T92" fmla="*/ 1604 w 2048"/>
              <a:gd name="T93" fmla="*/ 908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48" h="2048">
                <a:moveTo>
                  <a:pt x="1928" y="1418"/>
                </a:moveTo>
                <a:cubicBezTo>
                  <a:pt x="1928" y="1028"/>
                  <a:pt x="1928" y="1028"/>
                  <a:pt x="1928" y="1028"/>
                </a:cubicBezTo>
                <a:cubicBezTo>
                  <a:pt x="1928" y="929"/>
                  <a:pt x="1847" y="848"/>
                  <a:pt x="1748" y="848"/>
                </a:cubicBezTo>
                <a:cubicBezTo>
                  <a:pt x="1714" y="848"/>
                  <a:pt x="1714" y="848"/>
                  <a:pt x="1714" y="848"/>
                </a:cubicBezTo>
                <a:cubicBezTo>
                  <a:pt x="1689" y="778"/>
                  <a:pt x="1622" y="728"/>
                  <a:pt x="1544" y="728"/>
                </a:cubicBezTo>
                <a:cubicBezTo>
                  <a:pt x="1084" y="728"/>
                  <a:pt x="1084" y="728"/>
                  <a:pt x="1084" y="728"/>
                </a:cubicBezTo>
                <a:cubicBezTo>
                  <a:pt x="1084" y="600"/>
                  <a:pt x="1084" y="600"/>
                  <a:pt x="1084" y="600"/>
                </a:cubicBezTo>
                <a:cubicBezTo>
                  <a:pt x="1304" y="600"/>
                  <a:pt x="1304" y="600"/>
                  <a:pt x="1304" y="600"/>
                </a:cubicBezTo>
                <a:cubicBezTo>
                  <a:pt x="1381" y="600"/>
                  <a:pt x="1444" y="537"/>
                  <a:pt x="1444" y="460"/>
                </a:cubicBezTo>
                <a:cubicBezTo>
                  <a:pt x="1444" y="380"/>
                  <a:pt x="1444" y="380"/>
                  <a:pt x="1444" y="380"/>
                </a:cubicBezTo>
                <a:cubicBezTo>
                  <a:pt x="1444" y="170"/>
                  <a:pt x="1274" y="0"/>
                  <a:pt x="1064" y="0"/>
                </a:cubicBezTo>
                <a:cubicBezTo>
                  <a:pt x="984" y="0"/>
                  <a:pt x="984" y="0"/>
                  <a:pt x="984" y="0"/>
                </a:cubicBezTo>
                <a:cubicBezTo>
                  <a:pt x="774" y="0"/>
                  <a:pt x="604" y="170"/>
                  <a:pt x="604" y="380"/>
                </a:cubicBezTo>
                <a:cubicBezTo>
                  <a:pt x="604" y="460"/>
                  <a:pt x="604" y="460"/>
                  <a:pt x="604" y="460"/>
                </a:cubicBezTo>
                <a:cubicBezTo>
                  <a:pt x="604" y="537"/>
                  <a:pt x="667" y="600"/>
                  <a:pt x="744" y="600"/>
                </a:cubicBezTo>
                <a:cubicBezTo>
                  <a:pt x="964" y="600"/>
                  <a:pt x="964" y="600"/>
                  <a:pt x="964" y="600"/>
                </a:cubicBezTo>
                <a:cubicBezTo>
                  <a:pt x="964" y="728"/>
                  <a:pt x="964" y="728"/>
                  <a:pt x="964" y="728"/>
                </a:cubicBezTo>
                <a:cubicBezTo>
                  <a:pt x="504" y="728"/>
                  <a:pt x="504" y="728"/>
                  <a:pt x="504" y="728"/>
                </a:cubicBezTo>
                <a:cubicBezTo>
                  <a:pt x="426" y="728"/>
                  <a:pt x="359" y="778"/>
                  <a:pt x="334" y="848"/>
                </a:cubicBezTo>
                <a:cubicBezTo>
                  <a:pt x="300" y="848"/>
                  <a:pt x="300" y="848"/>
                  <a:pt x="300" y="848"/>
                </a:cubicBezTo>
                <a:cubicBezTo>
                  <a:pt x="201" y="848"/>
                  <a:pt x="120" y="929"/>
                  <a:pt x="120" y="1028"/>
                </a:cubicBezTo>
                <a:cubicBezTo>
                  <a:pt x="120" y="1418"/>
                  <a:pt x="120" y="1418"/>
                  <a:pt x="120" y="1418"/>
                </a:cubicBezTo>
                <a:cubicBezTo>
                  <a:pt x="50" y="1443"/>
                  <a:pt x="0" y="1510"/>
                  <a:pt x="0" y="1588"/>
                </a:cubicBezTo>
                <a:cubicBezTo>
                  <a:pt x="0" y="1621"/>
                  <a:pt x="27" y="1648"/>
                  <a:pt x="60" y="1648"/>
                </a:cubicBezTo>
                <a:cubicBezTo>
                  <a:pt x="93" y="1648"/>
                  <a:pt x="120" y="1621"/>
                  <a:pt x="120" y="1588"/>
                </a:cubicBezTo>
                <a:cubicBezTo>
                  <a:pt x="120" y="1555"/>
                  <a:pt x="147" y="1528"/>
                  <a:pt x="180" y="1528"/>
                </a:cubicBezTo>
                <a:cubicBezTo>
                  <a:pt x="213" y="1528"/>
                  <a:pt x="240" y="1555"/>
                  <a:pt x="240" y="1588"/>
                </a:cubicBezTo>
                <a:cubicBezTo>
                  <a:pt x="240" y="1621"/>
                  <a:pt x="267" y="1648"/>
                  <a:pt x="300" y="1648"/>
                </a:cubicBezTo>
                <a:cubicBezTo>
                  <a:pt x="333" y="1648"/>
                  <a:pt x="360" y="1621"/>
                  <a:pt x="360" y="1588"/>
                </a:cubicBezTo>
                <a:cubicBezTo>
                  <a:pt x="360" y="1510"/>
                  <a:pt x="310" y="1443"/>
                  <a:pt x="240" y="1418"/>
                </a:cubicBezTo>
                <a:cubicBezTo>
                  <a:pt x="240" y="1028"/>
                  <a:pt x="240" y="1028"/>
                  <a:pt x="240" y="1028"/>
                </a:cubicBezTo>
                <a:cubicBezTo>
                  <a:pt x="240" y="995"/>
                  <a:pt x="267" y="968"/>
                  <a:pt x="300" y="968"/>
                </a:cubicBezTo>
                <a:cubicBezTo>
                  <a:pt x="334" y="968"/>
                  <a:pt x="334" y="968"/>
                  <a:pt x="334" y="968"/>
                </a:cubicBezTo>
                <a:cubicBezTo>
                  <a:pt x="359" y="1038"/>
                  <a:pt x="426" y="1088"/>
                  <a:pt x="504" y="1088"/>
                </a:cubicBezTo>
                <a:cubicBezTo>
                  <a:pt x="564" y="1088"/>
                  <a:pt x="564" y="1088"/>
                  <a:pt x="564" y="1088"/>
                </a:cubicBezTo>
                <a:cubicBezTo>
                  <a:pt x="564" y="1748"/>
                  <a:pt x="564" y="1748"/>
                  <a:pt x="564" y="1748"/>
                </a:cubicBezTo>
                <a:cubicBezTo>
                  <a:pt x="564" y="1781"/>
                  <a:pt x="591" y="1808"/>
                  <a:pt x="624" y="1808"/>
                </a:cubicBezTo>
                <a:cubicBezTo>
                  <a:pt x="764" y="1808"/>
                  <a:pt x="764" y="1808"/>
                  <a:pt x="764" y="1808"/>
                </a:cubicBezTo>
                <a:cubicBezTo>
                  <a:pt x="764" y="1988"/>
                  <a:pt x="764" y="1988"/>
                  <a:pt x="764" y="1988"/>
                </a:cubicBezTo>
                <a:cubicBezTo>
                  <a:pt x="764" y="2021"/>
                  <a:pt x="791" y="2048"/>
                  <a:pt x="824" y="2048"/>
                </a:cubicBezTo>
                <a:cubicBezTo>
                  <a:pt x="1224" y="2048"/>
                  <a:pt x="1224" y="2048"/>
                  <a:pt x="1224" y="2048"/>
                </a:cubicBezTo>
                <a:cubicBezTo>
                  <a:pt x="1257" y="2048"/>
                  <a:pt x="1284" y="2021"/>
                  <a:pt x="1284" y="1988"/>
                </a:cubicBezTo>
                <a:cubicBezTo>
                  <a:pt x="1284" y="1808"/>
                  <a:pt x="1284" y="1808"/>
                  <a:pt x="1284" y="1808"/>
                </a:cubicBezTo>
                <a:cubicBezTo>
                  <a:pt x="1424" y="1808"/>
                  <a:pt x="1424" y="1808"/>
                  <a:pt x="1424" y="1808"/>
                </a:cubicBezTo>
                <a:cubicBezTo>
                  <a:pt x="1457" y="1808"/>
                  <a:pt x="1484" y="1781"/>
                  <a:pt x="1484" y="1748"/>
                </a:cubicBezTo>
                <a:cubicBezTo>
                  <a:pt x="1484" y="1088"/>
                  <a:pt x="1484" y="1088"/>
                  <a:pt x="1484" y="1088"/>
                </a:cubicBezTo>
                <a:cubicBezTo>
                  <a:pt x="1544" y="1088"/>
                  <a:pt x="1544" y="1088"/>
                  <a:pt x="1544" y="1088"/>
                </a:cubicBezTo>
                <a:cubicBezTo>
                  <a:pt x="1622" y="1088"/>
                  <a:pt x="1689" y="1038"/>
                  <a:pt x="1714" y="968"/>
                </a:cubicBezTo>
                <a:cubicBezTo>
                  <a:pt x="1748" y="968"/>
                  <a:pt x="1748" y="968"/>
                  <a:pt x="1748" y="968"/>
                </a:cubicBezTo>
                <a:cubicBezTo>
                  <a:pt x="1781" y="968"/>
                  <a:pt x="1808" y="995"/>
                  <a:pt x="1808" y="1028"/>
                </a:cubicBezTo>
                <a:cubicBezTo>
                  <a:pt x="1808" y="1418"/>
                  <a:pt x="1808" y="1418"/>
                  <a:pt x="1808" y="1418"/>
                </a:cubicBezTo>
                <a:cubicBezTo>
                  <a:pt x="1738" y="1443"/>
                  <a:pt x="1688" y="1510"/>
                  <a:pt x="1688" y="1588"/>
                </a:cubicBezTo>
                <a:cubicBezTo>
                  <a:pt x="1688" y="1621"/>
                  <a:pt x="1715" y="1648"/>
                  <a:pt x="1748" y="1648"/>
                </a:cubicBezTo>
                <a:cubicBezTo>
                  <a:pt x="1781" y="1648"/>
                  <a:pt x="1808" y="1621"/>
                  <a:pt x="1808" y="1588"/>
                </a:cubicBezTo>
                <a:cubicBezTo>
                  <a:pt x="1808" y="1555"/>
                  <a:pt x="1835" y="1528"/>
                  <a:pt x="1868" y="1528"/>
                </a:cubicBezTo>
                <a:cubicBezTo>
                  <a:pt x="1901" y="1528"/>
                  <a:pt x="1928" y="1555"/>
                  <a:pt x="1928" y="1588"/>
                </a:cubicBezTo>
                <a:cubicBezTo>
                  <a:pt x="1928" y="1621"/>
                  <a:pt x="1955" y="1648"/>
                  <a:pt x="1988" y="1648"/>
                </a:cubicBezTo>
                <a:cubicBezTo>
                  <a:pt x="2021" y="1648"/>
                  <a:pt x="2048" y="1621"/>
                  <a:pt x="2048" y="1588"/>
                </a:cubicBezTo>
                <a:cubicBezTo>
                  <a:pt x="2048" y="1510"/>
                  <a:pt x="1998" y="1443"/>
                  <a:pt x="1928" y="1418"/>
                </a:cubicBezTo>
                <a:close/>
                <a:moveTo>
                  <a:pt x="724" y="460"/>
                </a:moveTo>
                <a:cubicBezTo>
                  <a:pt x="724" y="380"/>
                  <a:pt x="724" y="380"/>
                  <a:pt x="724" y="380"/>
                </a:cubicBezTo>
                <a:cubicBezTo>
                  <a:pt x="724" y="237"/>
                  <a:pt x="841" y="120"/>
                  <a:pt x="984" y="120"/>
                </a:cubicBezTo>
                <a:cubicBezTo>
                  <a:pt x="1064" y="120"/>
                  <a:pt x="1064" y="120"/>
                  <a:pt x="1064" y="120"/>
                </a:cubicBezTo>
                <a:cubicBezTo>
                  <a:pt x="1207" y="120"/>
                  <a:pt x="1324" y="237"/>
                  <a:pt x="1324" y="380"/>
                </a:cubicBezTo>
                <a:cubicBezTo>
                  <a:pt x="1324" y="460"/>
                  <a:pt x="1324" y="460"/>
                  <a:pt x="1324" y="460"/>
                </a:cubicBezTo>
                <a:cubicBezTo>
                  <a:pt x="1324" y="471"/>
                  <a:pt x="1315" y="480"/>
                  <a:pt x="1304" y="480"/>
                </a:cubicBezTo>
                <a:cubicBezTo>
                  <a:pt x="744" y="480"/>
                  <a:pt x="744" y="480"/>
                  <a:pt x="744" y="480"/>
                </a:cubicBezTo>
                <a:cubicBezTo>
                  <a:pt x="733" y="480"/>
                  <a:pt x="724" y="471"/>
                  <a:pt x="724" y="460"/>
                </a:cubicBezTo>
                <a:close/>
                <a:moveTo>
                  <a:pt x="1364" y="848"/>
                </a:moveTo>
                <a:cubicBezTo>
                  <a:pt x="1364" y="1448"/>
                  <a:pt x="1364" y="1448"/>
                  <a:pt x="1364" y="1448"/>
                </a:cubicBezTo>
                <a:cubicBezTo>
                  <a:pt x="684" y="1448"/>
                  <a:pt x="684" y="1448"/>
                  <a:pt x="684" y="1448"/>
                </a:cubicBezTo>
                <a:cubicBezTo>
                  <a:pt x="684" y="848"/>
                  <a:pt x="684" y="848"/>
                  <a:pt x="684" y="848"/>
                </a:cubicBezTo>
                <a:lnTo>
                  <a:pt x="1364" y="848"/>
                </a:lnTo>
                <a:close/>
                <a:moveTo>
                  <a:pt x="504" y="968"/>
                </a:moveTo>
                <a:cubicBezTo>
                  <a:pt x="471" y="968"/>
                  <a:pt x="444" y="941"/>
                  <a:pt x="444" y="908"/>
                </a:cubicBezTo>
                <a:cubicBezTo>
                  <a:pt x="444" y="875"/>
                  <a:pt x="471" y="848"/>
                  <a:pt x="504" y="848"/>
                </a:cubicBezTo>
                <a:cubicBezTo>
                  <a:pt x="564" y="848"/>
                  <a:pt x="564" y="848"/>
                  <a:pt x="564" y="848"/>
                </a:cubicBezTo>
                <a:cubicBezTo>
                  <a:pt x="564" y="968"/>
                  <a:pt x="564" y="968"/>
                  <a:pt x="564" y="968"/>
                </a:cubicBezTo>
                <a:lnTo>
                  <a:pt x="504" y="968"/>
                </a:lnTo>
                <a:close/>
                <a:moveTo>
                  <a:pt x="1164" y="1928"/>
                </a:moveTo>
                <a:cubicBezTo>
                  <a:pt x="884" y="1928"/>
                  <a:pt x="884" y="1928"/>
                  <a:pt x="884" y="1928"/>
                </a:cubicBezTo>
                <a:cubicBezTo>
                  <a:pt x="884" y="1808"/>
                  <a:pt x="884" y="1808"/>
                  <a:pt x="884" y="1808"/>
                </a:cubicBezTo>
                <a:cubicBezTo>
                  <a:pt x="1164" y="1808"/>
                  <a:pt x="1164" y="1808"/>
                  <a:pt x="1164" y="1808"/>
                </a:cubicBezTo>
                <a:lnTo>
                  <a:pt x="1164" y="1928"/>
                </a:lnTo>
                <a:close/>
                <a:moveTo>
                  <a:pt x="684" y="1688"/>
                </a:moveTo>
                <a:cubicBezTo>
                  <a:pt x="684" y="1568"/>
                  <a:pt x="684" y="1568"/>
                  <a:pt x="684" y="1568"/>
                </a:cubicBezTo>
                <a:cubicBezTo>
                  <a:pt x="1364" y="1568"/>
                  <a:pt x="1364" y="1568"/>
                  <a:pt x="1364" y="1568"/>
                </a:cubicBezTo>
                <a:cubicBezTo>
                  <a:pt x="1364" y="1688"/>
                  <a:pt x="1364" y="1688"/>
                  <a:pt x="1364" y="1688"/>
                </a:cubicBezTo>
                <a:lnTo>
                  <a:pt x="684" y="1688"/>
                </a:lnTo>
                <a:close/>
                <a:moveTo>
                  <a:pt x="1544" y="968"/>
                </a:moveTo>
                <a:cubicBezTo>
                  <a:pt x="1484" y="968"/>
                  <a:pt x="1484" y="968"/>
                  <a:pt x="1484" y="968"/>
                </a:cubicBezTo>
                <a:cubicBezTo>
                  <a:pt x="1484" y="848"/>
                  <a:pt x="1484" y="848"/>
                  <a:pt x="1484" y="848"/>
                </a:cubicBezTo>
                <a:cubicBezTo>
                  <a:pt x="1544" y="848"/>
                  <a:pt x="1544" y="848"/>
                  <a:pt x="1544" y="848"/>
                </a:cubicBezTo>
                <a:cubicBezTo>
                  <a:pt x="1577" y="848"/>
                  <a:pt x="1604" y="875"/>
                  <a:pt x="1604" y="908"/>
                </a:cubicBezTo>
                <a:cubicBezTo>
                  <a:pt x="1604" y="941"/>
                  <a:pt x="1577" y="968"/>
                  <a:pt x="1544" y="9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CD8ABFD-F32D-4F3B-B634-5AAEED57F64F}"/>
              </a:ext>
            </a:extLst>
          </p:cNvPr>
          <p:cNvGrpSpPr/>
          <p:nvPr/>
        </p:nvGrpSpPr>
        <p:grpSpPr>
          <a:xfrm>
            <a:off x="2730511" y="2614770"/>
            <a:ext cx="301670" cy="212540"/>
            <a:chOff x="3365500" y="2586038"/>
            <a:chExt cx="349250" cy="246062"/>
          </a:xfrm>
        </p:grpSpPr>
        <p:sp>
          <p:nvSpPr>
            <p:cNvPr id="157" name="Freeform 92">
              <a:extLst>
                <a:ext uri="{FF2B5EF4-FFF2-40B4-BE49-F238E27FC236}">
                  <a16:creationId xmlns:a16="http://schemas.microsoft.com/office/drawing/2014/main" id="{4D75CD07-56AB-4411-BBD6-5F88F3451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500" y="2586038"/>
              <a:ext cx="349250" cy="246062"/>
            </a:xfrm>
            <a:custGeom>
              <a:avLst/>
              <a:gdLst>
                <a:gd name="T0" fmla="*/ 2289 w 2382"/>
                <a:gd name="T1" fmla="*/ 1488 h 1674"/>
                <a:gd name="T2" fmla="*/ 186 w 2382"/>
                <a:gd name="T3" fmla="*/ 1488 h 1674"/>
                <a:gd name="T4" fmla="*/ 186 w 2382"/>
                <a:gd name="T5" fmla="*/ 93 h 1674"/>
                <a:gd name="T6" fmla="*/ 93 w 2382"/>
                <a:gd name="T7" fmla="*/ 0 h 1674"/>
                <a:gd name="T8" fmla="*/ 0 w 2382"/>
                <a:gd name="T9" fmla="*/ 93 h 1674"/>
                <a:gd name="T10" fmla="*/ 0 w 2382"/>
                <a:gd name="T11" fmla="*/ 1581 h 1674"/>
                <a:gd name="T12" fmla="*/ 93 w 2382"/>
                <a:gd name="T13" fmla="*/ 1674 h 1674"/>
                <a:gd name="T14" fmla="*/ 2289 w 2382"/>
                <a:gd name="T15" fmla="*/ 1674 h 1674"/>
                <a:gd name="T16" fmla="*/ 2382 w 2382"/>
                <a:gd name="T17" fmla="*/ 1581 h 1674"/>
                <a:gd name="T18" fmla="*/ 2289 w 2382"/>
                <a:gd name="T19" fmla="*/ 1488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2" h="1674">
                  <a:moveTo>
                    <a:pt x="2289" y="1488"/>
                  </a:moveTo>
                  <a:cubicBezTo>
                    <a:pt x="186" y="1488"/>
                    <a:pt x="186" y="1488"/>
                    <a:pt x="186" y="1488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6" y="42"/>
                    <a:pt x="145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581"/>
                    <a:pt x="0" y="1581"/>
                    <a:pt x="0" y="1581"/>
                  </a:cubicBezTo>
                  <a:cubicBezTo>
                    <a:pt x="0" y="1632"/>
                    <a:pt x="42" y="1674"/>
                    <a:pt x="93" y="1674"/>
                  </a:cubicBezTo>
                  <a:cubicBezTo>
                    <a:pt x="2289" y="1674"/>
                    <a:pt x="2289" y="1674"/>
                    <a:pt x="2289" y="1674"/>
                  </a:cubicBezTo>
                  <a:cubicBezTo>
                    <a:pt x="2340" y="1674"/>
                    <a:pt x="2382" y="1632"/>
                    <a:pt x="2382" y="1581"/>
                  </a:cubicBezTo>
                  <a:cubicBezTo>
                    <a:pt x="2382" y="1530"/>
                    <a:pt x="2340" y="1488"/>
                    <a:pt x="2289" y="14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8" name="Freeform 93">
              <a:extLst>
                <a:ext uri="{FF2B5EF4-FFF2-40B4-BE49-F238E27FC236}">
                  <a16:creationId xmlns:a16="http://schemas.microsoft.com/office/drawing/2014/main" id="{A1D3E05A-FE5B-491F-A17B-346DE04A0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650" y="2646363"/>
              <a:ext cx="233363" cy="127000"/>
            </a:xfrm>
            <a:custGeom>
              <a:avLst/>
              <a:gdLst>
                <a:gd name="T0" fmla="*/ 1557 w 1599"/>
                <a:gd name="T1" fmla="*/ 27 h 857"/>
                <a:gd name="T2" fmla="*/ 1557 w 1599"/>
                <a:gd name="T3" fmla="*/ 27 h 857"/>
                <a:gd name="T4" fmla="*/ 1555 w 1599"/>
                <a:gd name="T5" fmla="*/ 25 h 857"/>
                <a:gd name="T6" fmla="*/ 1441 w 1599"/>
                <a:gd name="T7" fmla="*/ 29 h 857"/>
                <a:gd name="T8" fmla="*/ 1196 w 1599"/>
                <a:gd name="T9" fmla="*/ 142 h 857"/>
                <a:gd name="T10" fmla="*/ 1181 w 1599"/>
                <a:gd name="T11" fmla="*/ 303 h 857"/>
                <a:gd name="T12" fmla="*/ 1221 w 1599"/>
                <a:gd name="T13" fmla="*/ 331 h 857"/>
                <a:gd name="T14" fmla="*/ 1036 w 1599"/>
                <a:gd name="T15" fmla="*/ 592 h 857"/>
                <a:gd name="T16" fmla="*/ 646 w 1599"/>
                <a:gd name="T17" fmla="*/ 46 h 857"/>
                <a:gd name="T18" fmla="*/ 570 w 1599"/>
                <a:gd name="T19" fmla="*/ 7 h 857"/>
                <a:gd name="T20" fmla="*/ 495 w 1599"/>
                <a:gd name="T21" fmla="*/ 46 h 857"/>
                <a:gd name="T22" fmla="*/ 30 w 1599"/>
                <a:gd name="T23" fmla="*/ 697 h 857"/>
                <a:gd name="T24" fmla="*/ 51 w 1599"/>
                <a:gd name="T25" fmla="*/ 827 h 857"/>
                <a:gd name="T26" fmla="*/ 181 w 1599"/>
                <a:gd name="T27" fmla="*/ 806 h 857"/>
                <a:gd name="T28" fmla="*/ 570 w 1599"/>
                <a:gd name="T29" fmla="*/ 260 h 857"/>
                <a:gd name="T30" fmla="*/ 960 w 1599"/>
                <a:gd name="T31" fmla="*/ 806 h 857"/>
                <a:gd name="T32" fmla="*/ 1036 w 1599"/>
                <a:gd name="T33" fmla="*/ 845 h 857"/>
                <a:gd name="T34" fmla="*/ 1111 w 1599"/>
                <a:gd name="T35" fmla="*/ 806 h 857"/>
                <a:gd name="T36" fmla="*/ 1373 w 1599"/>
                <a:gd name="T37" fmla="*/ 439 h 857"/>
                <a:gd name="T38" fmla="*/ 1423 w 1599"/>
                <a:gd name="T39" fmla="*/ 473 h 857"/>
                <a:gd name="T40" fmla="*/ 1569 w 1599"/>
                <a:gd name="T41" fmla="*/ 406 h 857"/>
                <a:gd name="T42" fmla="*/ 1596 w 1599"/>
                <a:gd name="T43" fmla="*/ 111 h 857"/>
                <a:gd name="T44" fmla="*/ 1557 w 1599"/>
                <a:gd name="T45" fmla="*/ 2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99" h="857">
                  <a:moveTo>
                    <a:pt x="1557" y="27"/>
                  </a:moveTo>
                  <a:cubicBezTo>
                    <a:pt x="1557" y="27"/>
                    <a:pt x="1557" y="27"/>
                    <a:pt x="1557" y="27"/>
                  </a:cubicBezTo>
                  <a:cubicBezTo>
                    <a:pt x="1556" y="26"/>
                    <a:pt x="1555" y="25"/>
                    <a:pt x="1555" y="25"/>
                  </a:cubicBezTo>
                  <a:cubicBezTo>
                    <a:pt x="1519" y="0"/>
                    <a:pt x="1473" y="3"/>
                    <a:pt x="1441" y="29"/>
                  </a:cubicBezTo>
                  <a:cubicBezTo>
                    <a:pt x="1196" y="142"/>
                    <a:pt x="1196" y="142"/>
                    <a:pt x="1196" y="142"/>
                  </a:cubicBezTo>
                  <a:cubicBezTo>
                    <a:pt x="1131" y="172"/>
                    <a:pt x="1123" y="261"/>
                    <a:pt x="1181" y="303"/>
                  </a:cubicBezTo>
                  <a:cubicBezTo>
                    <a:pt x="1221" y="331"/>
                    <a:pt x="1221" y="331"/>
                    <a:pt x="1221" y="331"/>
                  </a:cubicBezTo>
                  <a:cubicBezTo>
                    <a:pt x="1036" y="592"/>
                    <a:pt x="1036" y="592"/>
                    <a:pt x="1036" y="592"/>
                  </a:cubicBezTo>
                  <a:cubicBezTo>
                    <a:pt x="646" y="46"/>
                    <a:pt x="646" y="46"/>
                    <a:pt x="646" y="46"/>
                  </a:cubicBezTo>
                  <a:cubicBezTo>
                    <a:pt x="629" y="22"/>
                    <a:pt x="601" y="7"/>
                    <a:pt x="570" y="7"/>
                  </a:cubicBezTo>
                  <a:cubicBezTo>
                    <a:pt x="540" y="7"/>
                    <a:pt x="512" y="22"/>
                    <a:pt x="495" y="46"/>
                  </a:cubicBezTo>
                  <a:cubicBezTo>
                    <a:pt x="30" y="697"/>
                    <a:pt x="30" y="697"/>
                    <a:pt x="30" y="697"/>
                  </a:cubicBezTo>
                  <a:cubicBezTo>
                    <a:pt x="0" y="739"/>
                    <a:pt x="10" y="797"/>
                    <a:pt x="51" y="827"/>
                  </a:cubicBezTo>
                  <a:cubicBezTo>
                    <a:pt x="93" y="857"/>
                    <a:pt x="151" y="847"/>
                    <a:pt x="181" y="806"/>
                  </a:cubicBezTo>
                  <a:cubicBezTo>
                    <a:pt x="570" y="260"/>
                    <a:pt x="570" y="260"/>
                    <a:pt x="570" y="260"/>
                  </a:cubicBezTo>
                  <a:cubicBezTo>
                    <a:pt x="960" y="806"/>
                    <a:pt x="960" y="806"/>
                    <a:pt x="960" y="806"/>
                  </a:cubicBezTo>
                  <a:cubicBezTo>
                    <a:pt x="977" y="830"/>
                    <a:pt x="1005" y="845"/>
                    <a:pt x="1036" y="845"/>
                  </a:cubicBezTo>
                  <a:cubicBezTo>
                    <a:pt x="1066" y="845"/>
                    <a:pt x="1094" y="830"/>
                    <a:pt x="1111" y="806"/>
                  </a:cubicBezTo>
                  <a:cubicBezTo>
                    <a:pt x="1373" y="439"/>
                    <a:pt x="1373" y="439"/>
                    <a:pt x="1373" y="439"/>
                  </a:cubicBezTo>
                  <a:cubicBezTo>
                    <a:pt x="1423" y="473"/>
                    <a:pt x="1423" y="473"/>
                    <a:pt x="1423" y="473"/>
                  </a:cubicBezTo>
                  <a:cubicBezTo>
                    <a:pt x="1481" y="515"/>
                    <a:pt x="1562" y="478"/>
                    <a:pt x="1569" y="406"/>
                  </a:cubicBezTo>
                  <a:cubicBezTo>
                    <a:pt x="1596" y="111"/>
                    <a:pt x="1596" y="111"/>
                    <a:pt x="1596" y="111"/>
                  </a:cubicBezTo>
                  <a:cubicBezTo>
                    <a:pt x="1599" y="78"/>
                    <a:pt x="1584" y="46"/>
                    <a:pt x="1557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1659D71-B02F-9906-6C92-369C64942C82}"/>
              </a:ext>
            </a:extLst>
          </p:cNvPr>
          <p:cNvSpPr txBox="1"/>
          <p:nvPr/>
        </p:nvSpPr>
        <p:spPr>
          <a:xfrm>
            <a:off x="4744776" y="2469163"/>
            <a:ext cx="87274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Recognition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8FFB5-AED5-342C-CFE1-59F0C5E45087}"/>
              </a:ext>
            </a:extLst>
          </p:cNvPr>
          <p:cNvSpPr txBox="1"/>
          <p:nvPr/>
        </p:nvSpPr>
        <p:spPr>
          <a:xfrm>
            <a:off x="798743" y="3003275"/>
            <a:ext cx="87274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Roles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6D7DA27F-96E1-D456-0EC5-45B3C5A0B063}"/>
              </a:ext>
            </a:extLst>
          </p:cNvPr>
          <p:cNvSpPr>
            <a:spLocks/>
          </p:cNvSpPr>
          <p:nvPr/>
        </p:nvSpPr>
        <p:spPr bwMode="auto">
          <a:xfrm>
            <a:off x="3449963" y="3068265"/>
            <a:ext cx="1016881" cy="1217245"/>
          </a:xfrm>
          <a:custGeom>
            <a:avLst/>
            <a:gdLst>
              <a:gd name="T0" fmla="*/ 158 w 2972"/>
              <a:gd name="T1" fmla="*/ 0 h 3537"/>
              <a:gd name="T2" fmla="*/ 348 w 2972"/>
              <a:gd name="T3" fmla="*/ 527 h 3537"/>
              <a:gd name="T4" fmla="*/ 668 w 2972"/>
              <a:gd name="T5" fmla="*/ 598 h 3537"/>
              <a:gd name="T6" fmla="*/ 976 w 2972"/>
              <a:gd name="T7" fmla="*/ 704 h 3537"/>
              <a:gd name="T8" fmla="*/ 1318 w 2972"/>
              <a:gd name="T9" fmla="*/ 497 h 3537"/>
              <a:gd name="T10" fmla="*/ 1923 w 2972"/>
              <a:gd name="T11" fmla="*/ 696 h 3537"/>
              <a:gd name="T12" fmla="*/ 1771 w 2972"/>
              <a:gd name="T13" fmla="*/ 1233 h 3537"/>
              <a:gd name="T14" fmla="*/ 1970 w 2972"/>
              <a:gd name="T15" fmla="*/ 1450 h 3537"/>
              <a:gd name="T16" fmla="*/ 2143 w 2972"/>
              <a:gd name="T17" fmla="*/ 1687 h 3537"/>
              <a:gd name="T18" fmla="*/ 2291 w 2972"/>
              <a:gd name="T19" fmla="*/ 1945 h 3537"/>
              <a:gd name="T20" fmla="*/ 2847 w 2972"/>
              <a:gd name="T21" fmla="*/ 1968 h 3537"/>
              <a:gd name="T22" fmla="*/ 2849 w 2972"/>
              <a:gd name="T23" fmla="*/ 2603 h 3537"/>
              <a:gd name="T24" fmla="*/ 2547 w 2972"/>
              <a:gd name="T25" fmla="*/ 2827 h 3537"/>
              <a:gd name="T26" fmla="*/ 2561 w 2972"/>
              <a:gd name="T27" fmla="*/ 3080 h 3537"/>
              <a:gd name="T28" fmla="*/ 1948 w 2972"/>
              <a:gd name="T29" fmla="*/ 3078 h 3537"/>
              <a:gd name="T30" fmla="*/ 2006 w 2972"/>
              <a:gd name="T31" fmla="*/ 3146 h 3537"/>
              <a:gd name="T32" fmla="*/ 2039 w 2972"/>
              <a:gd name="T33" fmla="*/ 3232 h 3537"/>
              <a:gd name="T34" fmla="*/ 2039 w 2972"/>
              <a:gd name="T35" fmla="*/ 3332 h 3537"/>
              <a:gd name="T36" fmla="*/ 1999 w 2972"/>
              <a:gd name="T37" fmla="*/ 3425 h 3537"/>
              <a:gd name="T38" fmla="*/ 1929 w 2972"/>
              <a:gd name="T39" fmla="*/ 3493 h 3537"/>
              <a:gd name="T40" fmla="*/ 1836 w 2972"/>
              <a:gd name="T41" fmla="*/ 3533 h 3537"/>
              <a:gd name="T42" fmla="*/ 1729 w 2972"/>
              <a:gd name="T43" fmla="*/ 3531 h 3537"/>
              <a:gd name="T44" fmla="*/ 1638 w 2972"/>
              <a:gd name="T45" fmla="*/ 3493 h 3537"/>
              <a:gd name="T46" fmla="*/ 1568 w 2972"/>
              <a:gd name="T47" fmla="*/ 3421 h 3537"/>
              <a:gd name="T48" fmla="*/ 1530 w 2972"/>
              <a:gd name="T49" fmla="*/ 3328 h 3537"/>
              <a:gd name="T50" fmla="*/ 1530 w 2972"/>
              <a:gd name="T51" fmla="*/ 3230 h 3537"/>
              <a:gd name="T52" fmla="*/ 1562 w 2972"/>
              <a:gd name="T53" fmla="*/ 3144 h 3537"/>
              <a:gd name="T54" fmla="*/ 1623 w 2972"/>
              <a:gd name="T55" fmla="*/ 3076 h 3537"/>
              <a:gd name="T56" fmla="*/ 1095 w 2972"/>
              <a:gd name="T57" fmla="*/ 3074 h 3537"/>
              <a:gd name="T58" fmla="*/ 1069 w 2972"/>
              <a:gd name="T59" fmla="*/ 2856 h 3537"/>
              <a:gd name="T60" fmla="*/ 1004 w 2972"/>
              <a:gd name="T61" fmla="*/ 2651 h 3537"/>
              <a:gd name="T62" fmla="*/ 902 w 2972"/>
              <a:gd name="T63" fmla="*/ 2465 h 3537"/>
              <a:gd name="T64" fmla="*/ 769 w 2972"/>
              <a:gd name="T65" fmla="*/ 2304 h 3537"/>
              <a:gd name="T66" fmla="*/ 610 w 2972"/>
              <a:gd name="T67" fmla="*/ 2167 h 3537"/>
              <a:gd name="T68" fmla="*/ 426 w 2972"/>
              <a:gd name="T69" fmla="*/ 2063 h 3537"/>
              <a:gd name="T70" fmla="*/ 222 w 2972"/>
              <a:gd name="T71" fmla="*/ 1994 h 3537"/>
              <a:gd name="T72" fmla="*/ 4 w 2972"/>
              <a:gd name="T73" fmla="*/ 1964 h 3537"/>
              <a:gd name="T74" fmla="*/ 55 w 2972"/>
              <a:gd name="T75" fmla="*/ 1605 h 3537"/>
              <a:gd name="T76" fmla="*/ 173 w 2972"/>
              <a:gd name="T77" fmla="*/ 1603 h 3537"/>
              <a:gd name="T78" fmla="*/ 285 w 2972"/>
              <a:gd name="T79" fmla="*/ 1562 h 3537"/>
              <a:gd name="T80" fmla="*/ 376 w 2972"/>
              <a:gd name="T81" fmla="*/ 1486 h 3537"/>
              <a:gd name="T82" fmla="*/ 437 w 2972"/>
              <a:gd name="T83" fmla="*/ 1381 h 3537"/>
              <a:gd name="T84" fmla="*/ 458 w 2972"/>
              <a:gd name="T85" fmla="*/ 1262 h 3537"/>
              <a:gd name="T86" fmla="*/ 437 w 2972"/>
              <a:gd name="T87" fmla="*/ 1140 h 3537"/>
              <a:gd name="T88" fmla="*/ 376 w 2972"/>
              <a:gd name="T89" fmla="*/ 1036 h 3537"/>
              <a:gd name="T90" fmla="*/ 285 w 2972"/>
              <a:gd name="T91" fmla="*/ 960 h 3537"/>
              <a:gd name="T92" fmla="*/ 173 w 2972"/>
              <a:gd name="T93" fmla="*/ 918 h 3537"/>
              <a:gd name="T94" fmla="*/ 55 w 2972"/>
              <a:gd name="T95" fmla="*/ 918 h 3537"/>
              <a:gd name="T96" fmla="*/ 0 w 2972"/>
              <a:gd name="T97" fmla="*/ 0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972" h="3537">
                <a:moveTo>
                  <a:pt x="0" y="0"/>
                </a:moveTo>
                <a:lnTo>
                  <a:pt x="158" y="0"/>
                </a:lnTo>
                <a:lnTo>
                  <a:pt x="348" y="190"/>
                </a:lnTo>
                <a:lnTo>
                  <a:pt x="348" y="527"/>
                </a:lnTo>
                <a:lnTo>
                  <a:pt x="511" y="558"/>
                </a:lnTo>
                <a:lnTo>
                  <a:pt x="668" y="598"/>
                </a:lnTo>
                <a:lnTo>
                  <a:pt x="824" y="647"/>
                </a:lnTo>
                <a:lnTo>
                  <a:pt x="976" y="704"/>
                </a:lnTo>
                <a:lnTo>
                  <a:pt x="1122" y="772"/>
                </a:lnTo>
                <a:lnTo>
                  <a:pt x="1318" y="497"/>
                </a:lnTo>
                <a:lnTo>
                  <a:pt x="1581" y="453"/>
                </a:lnTo>
                <a:lnTo>
                  <a:pt x="1923" y="696"/>
                </a:lnTo>
                <a:lnTo>
                  <a:pt x="1967" y="960"/>
                </a:lnTo>
                <a:lnTo>
                  <a:pt x="1771" y="1233"/>
                </a:lnTo>
                <a:lnTo>
                  <a:pt x="1874" y="1340"/>
                </a:lnTo>
                <a:lnTo>
                  <a:pt x="1970" y="1450"/>
                </a:lnTo>
                <a:lnTo>
                  <a:pt x="2060" y="1565"/>
                </a:lnTo>
                <a:lnTo>
                  <a:pt x="2143" y="1687"/>
                </a:lnTo>
                <a:lnTo>
                  <a:pt x="2221" y="1814"/>
                </a:lnTo>
                <a:lnTo>
                  <a:pt x="2291" y="1945"/>
                </a:lnTo>
                <a:lnTo>
                  <a:pt x="2610" y="1844"/>
                </a:lnTo>
                <a:lnTo>
                  <a:pt x="2847" y="1968"/>
                </a:lnTo>
                <a:lnTo>
                  <a:pt x="2972" y="2366"/>
                </a:lnTo>
                <a:lnTo>
                  <a:pt x="2849" y="2603"/>
                </a:lnTo>
                <a:lnTo>
                  <a:pt x="2532" y="2704"/>
                </a:lnTo>
                <a:lnTo>
                  <a:pt x="2547" y="2827"/>
                </a:lnTo>
                <a:lnTo>
                  <a:pt x="2557" y="2953"/>
                </a:lnTo>
                <a:lnTo>
                  <a:pt x="2561" y="3080"/>
                </a:lnTo>
                <a:lnTo>
                  <a:pt x="2067" y="3078"/>
                </a:lnTo>
                <a:lnTo>
                  <a:pt x="1948" y="3078"/>
                </a:lnTo>
                <a:lnTo>
                  <a:pt x="1980" y="3108"/>
                </a:lnTo>
                <a:lnTo>
                  <a:pt x="2006" y="3146"/>
                </a:lnTo>
                <a:lnTo>
                  <a:pt x="2027" y="3186"/>
                </a:lnTo>
                <a:lnTo>
                  <a:pt x="2039" y="3232"/>
                </a:lnTo>
                <a:lnTo>
                  <a:pt x="2042" y="3281"/>
                </a:lnTo>
                <a:lnTo>
                  <a:pt x="2039" y="3332"/>
                </a:lnTo>
                <a:lnTo>
                  <a:pt x="2022" y="3381"/>
                </a:lnTo>
                <a:lnTo>
                  <a:pt x="1999" y="3425"/>
                </a:lnTo>
                <a:lnTo>
                  <a:pt x="1967" y="3463"/>
                </a:lnTo>
                <a:lnTo>
                  <a:pt x="1929" y="3493"/>
                </a:lnTo>
                <a:lnTo>
                  <a:pt x="1883" y="3518"/>
                </a:lnTo>
                <a:lnTo>
                  <a:pt x="1836" y="3533"/>
                </a:lnTo>
                <a:lnTo>
                  <a:pt x="1782" y="3537"/>
                </a:lnTo>
                <a:lnTo>
                  <a:pt x="1729" y="3531"/>
                </a:lnTo>
                <a:lnTo>
                  <a:pt x="1682" y="3516"/>
                </a:lnTo>
                <a:lnTo>
                  <a:pt x="1638" y="3493"/>
                </a:lnTo>
                <a:lnTo>
                  <a:pt x="1600" y="3461"/>
                </a:lnTo>
                <a:lnTo>
                  <a:pt x="1568" y="3421"/>
                </a:lnTo>
                <a:lnTo>
                  <a:pt x="1545" y="3378"/>
                </a:lnTo>
                <a:lnTo>
                  <a:pt x="1530" y="3328"/>
                </a:lnTo>
                <a:lnTo>
                  <a:pt x="1524" y="3277"/>
                </a:lnTo>
                <a:lnTo>
                  <a:pt x="1530" y="3230"/>
                </a:lnTo>
                <a:lnTo>
                  <a:pt x="1541" y="3184"/>
                </a:lnTo>
                <a:lnTo>
                  <a:pt x="1562" y="3144"/>
                </a:lnTo>
                <a:lnTo>
                  <a:pt x="1589" y="3106"/>
                </a:lnTo>
                <a:lnTo>
                  <a:pt x="1623" y="3076"/>
                </a:lnTo>
                <a:lnTo>
                  <a:pt x="1502" y="3076"/>
                </a:lnTo>
                <a:lnTo>
                  <a:pt x="1095" y="3074"/>
                </a:lnTo>
                <a:lnTo>
                  <a:pt x="1088" y="2962"/>
                </a:lnTo>
                <a:lnTo>
                  <a:pt x="1069" y="2856"/>
                </a:lnTo>
                <a:lnTo>
                  <a:pt x="1042" y="2751"/>
                </a:lnTo>
                <a:lnTo>
                  <a:pt x="1004" y="2651"/>
                </a:lnTo>
                <a:lnTo>
                  <a:pt x="957" y="2556"/>
                </a:lnTo>
                <a:lnTo>
                  <a:pt x="902" y="2465"/>
                </a:lnTo>
                <a:lnTo>
                  <a:pt x="839" y="2381"/>
                </a:lnTo>
                <a:lnTo>
                  <a:pt x="769" y="2304"/>
                </a:lnTo>
                <a:lnTo>
                  <a:pt x="693" y="2232"/>
                </a:lnTo>
                <a:lnTo>
                  <a:pt x="610" y="2167"/>
                </a:lnTo>
                <a:lnTo>
                  <a:pt x="520" y="2112"/>
                </a:lnTo>
                <a:lnTo>
                  <a:pt x="426" y="2063"/>
                </a:lnTo>
                <a:lnTo>
                  <a:pt x="327" y="2025"/>
                </a:lnTo>
                <a:lnTo>
                  <a:pt x="222" y="1994"/>
                </a:lnTo>
                <a:lnTo>
                  <a:pt x="116" y="1973"/>
                </a:lnTo>
                <a:lnTo>
                  <a:pt x="4" y="1964"/>
                </a:lnTo>
                <a:lnTo>
                  <a:pt x="4" y="1592"/>
                </a:lnTo>
                <a:lnTo>
                  <a:pt x="55" y="1605"/>
                </a:lnTo>
                <a:lnTo>
                  <a:pt x="111" y="1609"/>
                </a:lnTo>
                <a:lnTo>
                  <a:pt x="173" y="1603"/>
                </a:lnTo>
                <a:lnTo>
                  <a:pt x="232" y="1586"/>
                </a:lnTo>
                <a:lnTo>
                  <a:pt x="285" y="1562"/>
                </a:lnTo>
                <a:lnTo>
                  <a:pt x="334" y="1528"/>
                </a:lnTo>
                <a:lnTo>
                  <a:pt x="376" y="1486"/>
                </a:lnTo>
                <a:lnTo>
                  <a:pt x="410" y="1436"/>
                </a:lnTo>
                <a:lnTo>
                  <a:pt x="437" y="1381"/>
                </a:lnTo>
                <a:lnTo>
                  <a:pt x="452" y="1323"/>
                </a:lnTo>
                <a:lnTo>
                  <a:pt x="458" y="1262"/>
                </a:lnTo>
                <a:lnTo>
                  <a:pt x="452" y="1199"/>
                </a:lnTo>
                <a:lnTo>
                  <a:pt x="437" y="1140"/>
                </a:lnTo>
                <a:lnTo>
                  <a:pt x="410" y="1085"/>
                </a:lnTo>
                <a:lnTo>
                  <a:pt x="376" y="1036"/>
                </a:lnTo>
                <a:lnTo>
                  <a:pt x="334" y="994"/>
                </a:lnTo>
                <a:lnTo>
                  <a:pt x="285" y="960"/>
                </a:lnTo>
                <a:lnTo>
                  <a:pt x="232" y="935"/>
                </a:lnTo>
                <a:lnTo>
                  <a:pt x="173" y="918"/>
                </a:lnTo>
                <a:lnTo>
                  <a:pt x="111" y="913"/>
                </a:lnTo>
                <a:lnTo>
                  <a:pt x="55" y="918"/>
                </a:lnTo>
                <a:lnTo>
                  <a:pt x="2" y="9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65556207-AC7D-1A41-D6C3-DE558EC8FFFC}"/>
              </a:ext>
            </a:extLst>
          </p:cNvPr>
          <p:cNvSpPr>
            <a:spLocks/>
          </p:cNvSpPr>
          <p:nvPr/>
        </p:nvSpPr>
        <p:spPr bwMode="auto">
          <a:xfrm>
            <a:off x="2401604" y="3068265"/>
            <a:ext cx="1174272" cy="1045220"/>
          </a:xfrm>
          <a:custGeom>
            <a:avLst/>
            <a:gdLst>
              <a:gd name="T0" fmla="*/ 2969 w 3432"/>
              <a:gd name="T1" fmla="*/ 0 h 3038"/>
              <a:gd name="T2" fmla="*/ 2970 w 3432"/>
              <a:gd name="T3" fmla="*/ 1099 h 3038"/>
              <a:gd name="T4" fmla="*/ 3039 w 3432"/>
              <a:gd name="T5" fmla="*/ 1040 h 3038"/>
              <a:gd name="T6" fmla="*/ 3124 w 3432"/>
              <a:gd name="T7" fmla="*/ 1006 h 3038"/>
              <a:gd name="T8" fmla="*/ 3225 w 3432"/>
              <a:gd name="T9" fmla="*/ 1008 h 3038"/>
              <a:gd name="T10" fmla="*/ 3318 w 3432"/>
              <a:gd name="T11" fmla="*/ 1046 h 3038"/>
              <a:gd name="T12" fmla="*/ 3388 w 3432"/>
              <a:gd name="T13" fmla="*/ 1116 h 3038"/>
              <a:gd name="T14" fmla="*/ 3428 w 3432"/>
              <a:gd name="T15" fmla="*/ 1209 h 3038"/>
              <a:gd name="T16" fmla="*/ 3428 w 3432"/>
              <a:gd name="T17" fmla="*/ 1313 h 3038"/>
              <a:gd name="T18" fmla="*/ 3388 w 3432"/>
              <a:gd name="T19" fmla="*/ 1406 h 3038"/>
              <a:gd name="T20" fmla="*/ 3318 w 3432"/>
              <a:gd name="T21" fmla="*/ 1476 h 3038"/>
              <a:gd name="T22" fmla="*/ 3225 w 3432"/>
              <a:gd name="T23" fmla="*/ 1514 h 3038"/>
              <a:gd name="T24" fmla="*/ 3126 w 3432"/>
              <a:gd name="T25" fmla="*/ 1516 h 3038"/>
              <a:gd name="T26" fmla="*/ 3039 w 3432"/>
              <a:gd name="T27" fmla="*/ 1484 h 3038"/>
              <a:gd name="T28" fmla="*/ 2972 w 3432"/>
              <a:gd name="T29" fmla="*/ 1423 h 3038"/>
              <a:gd name="T30" fmla="*/ 2972 w 3432"/>
              <a:gd name="T31" fmla="*/ 1964 h 3038"/>
              <a:gd name="T32" fmla="*/ 2745 w 3432"/>
              <a:gd name="T33" fmla="*/ 1996 h 3038"/>
              <a:gd name="T34" fmla="*/ 2536 w 3432"/>
              <a:gd name="T35" fmla="*/ 2072 h 3038"/>
              <a:gd name="T36" fmla="*/ 2346 w 3432"/>
              <a:gd name="T37" fmla="*/ 2184 h 3038"/>
              <a:gd name="T38" fmla="*/ 2183 w 3432"/>
              <a:gd name="T39" fmla="*/ 2332 h 3038"/>
              <a:gd name="T40" fmla="*/ 2050 w 3432"/>
              <a:gd name="T41" fmla="*/ 2507 h 3038"/>
              <a:gd name="T42" fmla="*/ 1953 w 3432"/>
              <a:gd name="T43" fmla="*/ 2704 h 3038"/>
              <a:gd name="T44" fmla="*/ 1896 w 3432"/>
              <a:gd name="T45" fmla="*/ 2924 h 3038"/>
              <a:gd name="T46" fmla="*/ 1498 w 3432"/>
              <a:gd name="T47" fmla="*/ 3038 h 3038"/>
              <a:gd name="T48" fmla="*/ 1515 w 3432"/>
              <a:gd name="T49" fmla="*/ 2932 h 3038"/>
              <a:gd name="T50" fmla="*/ 1494 w 3432"/>
              <a:gd name="T51" fmla="*/ 2810 h 3038"/>
              <a:gd name="T52" fmla="*/ 1433 w 3432"/>
              <a:gd name="T53" fmla="*/ 2708 h 3038"/>
              <a:gd name="T54" fmla="*/ 1342 w 3432"/>
              <a:gd name="T55" fmla="*/ 2632 h 3038"/>
              <a:gd name="T56" fmla="*/ 1230 w 3432"/>
              <a:gd name="T57" fmla="*/ 2588 h 3038"/>
              <a:gd name="T58" fmla="*/ 1105 w 3432"/>
              <a:gd name="T59" fmla="*/ 2588 h 3038"/>
              <a:gd name="T60" fmla="*/ 991 w 3432"/>
              <a:gd name="T61" fmla="*/ 2630 h 3038"/>
              <a:gd name="T62" fmla="*/ 902 w 3432"/>
              <a:gd name="T63" fmla="*/ 2706 h 3038"/>
              <a:gd name="T64" fmla="*/ 841 w 3432"/>
              <a:gd name="T65" fmla="*/ 2808 h 3038"/>
              <a:gd name="T66" fmla="*/ 818 w 3432"/>
              <a:gd name="T67" fmla="*/ 2930 h 3038"/>
              <a:gd name="T68" fmla="*/ 835 w 3432"/>
              <a:gd name="T69" fmla="*/ 3038 h 3038"/>
              <a:gd name="T70" fmla="*/ 425 w 3432"/>
              <a:gd name="T71" fmla="*/ 2920 h 3038"/>
              <a:gd name="T72" fmla="*/ 450 w 3432"/>
              <a:gd name="T73" fmla="*/ 2687 h 3038"/>
              <a:gd name="T74" fmla="*/ 0 w 3432"/>
              <a:gd name="T75" fmla="*/ 2340 h 3038"/>
              <a:gd name="T76" fmla="*/ 369 w 3432"/>
              <a:gd name="T77" fmla="*/ 1822 h 3038"/>
              <a:gd name="T78" fmla="*/ 777 w 3432"/>
              <a:gd name="T79" fmla="*/ 1782 h 3038"/>
              <a:gd name="T80" fmla="*/ 963 w 3432"/>
              <a:gd name="T81" fmla="*/ 1509 h 3038"/>
              <a:gd name="T82" fmla="*/ 1179 w 3432"/>
              <a:gd name="T83" fmla="*/ 1262 h 3038"/>
              <a:gd name="T84" fmla="*/ 1018 w 3432"/>
              <a:gd name="T85" fmla="*/ 717 h 3038"/>
              <a:gd name="T86" fmla="*/ 1621 w 3432"/>
              <a:gd name="T87" fmla="*/ 514 h 3038"/>
              <a:gd name="T88" fmla="*/ 1970 w 3432"/>
              <a:gd name="T89" fmla="*/ 719 h 3038"/>
              <a:gd name="T90" fmla="*/ 2283 w 3432"/>
              <a:gd name="T91" fmla="*/ 605 h 3038"/>
              <a:gd name="T92" fmla="*/ 2614 w 3432"/>
              <a:gd name="T93" fmla="*/ 531 h 3038"/>
              <a:gd name="T94" fmla="*/ 2803 w 3432"/>
              <a:gd name="T95" fmla="*/ 0 h 30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432" h="3038">
                <a:moveTo>
                  <a:pt x="2803" y="0"/>
                </a:moveTo>
                <a:lnTo>
                  <a:pt x="2969" y="0"/>
                </a:lnTo>
                <a:lnTo>
                  <a:pt x="2970" y="979"/>
                </a:lnTo>
                <a:lnTo>
                  <a:pt x="2970" y="1099"/>
                </a:lnTo>
                <a:lnTo>
                  <a:pt x="3003" y="1066"/>
                </a:lnTo>
                <a:lnTo>
                  <a:pt x="3039" y="1040"/>
                </a:lnTo>
                <a:lnTo>
                  <a:pt x="3081" y="1019"/>
                </a:lnTo>
                <a:lnTo>
                  <a:pt x="3124" y="1006"/>
                </a:lnTo>
                <a:lnTo>
                  <a:pt x="3174" y="1002"/>
                </a:lnTo>
                <a:lnTo>
                  <a:pt x="3225" y="1008"/>
                </a:lnTo>
                <a:lnTo>
                  <a:pt x="3274" y="1023"/>
                </a:lnTo>
                <a:lnTo>
                  <a:pt x="3318" y="1046"/>
                </a:lnTo>
                <a:lnTo>
                  <a:pt x="3356" y="1078"/>
                </a:lnTo>
                <a:lnTo>
                  <a:pt x="3388" y="1116"/>
                </a:lnTo>
                <a:lnTo>
                  <a:pt x="3413" y="1159"/>
                </a:lnTo>
                <a:lnTo>
                  <a:pt x="3428" y="1209"/>
                </a:lnTo>
                <a:lnTo>
                  <a:pt x="3432" y="1262"/>
                </a:lnTo>
                <a:lnTo>
                  <a:pt x="3428" y="1313"/>
                </a:lnTo>
                <a:lnTo>
                  <a:pt x="3413" y="1362"/>
                </a:lnTo>
                <a:lnTo>
                  <a:pt x="3388" y="1406"/>
                </a:lnTo>
                <a:lnTo>
                  <a:pt x="3356" y="1444"/>
                </a:lnTo>
                <a:lnTo>
                  <a:pt x="3318" y="1476"/>
                </a:lnTo>
                <a:lnTo>
                  <a:pt x="3274" y="1499"/>
                </a:lnTo>
                <a:lnTo>
                  <a:pt x="3225" y="1514"/>
                </a:lnTo>
                <a:lnTo>
                  <a:pt x="3174" y="1520"/>
                </a:lnTo>
                <a:lnTo>
                  <a:pt x="3126" y="1516"/>
                </a:lnTo>
                <a:lnTo>
                  <a:pt x="3081" y="1503"/>
                </a:lnTo>
                <a:lnTo>
                  <a:pt x="3039" y="1484"/>
                </a:lnTo>
                <a:lnTo>
                  <a:pt x="3003" y="1457"/>
                </a:lnTo>
                <a:lnTo>
                  <a:pt x="2972" y="1423"/>
                </a:lnTo>
                <a:lnTo>
                  <a:pt x="2972" y="1545"/>
                </a:lnTo>
                <a:lnTo>
                  <a:pt x="2972" y="1964"/>
                </a:lnTo>
                <a:lnTo>
                  <a:pt x="2857" y="1975"/>
                </a:lnTo>
                <a:lnTo>
                  <a:pt x="2745" y="1996"/>
                </a:lnTo>
                <a:lnTo>
                  <a:pt x="2638" y="2028"/>
                </a:lnTo>
                <a:lnTo>
                  <a:pt x="2536" y="2072"/>
                </a:lnTo>
                <a:lnTo>
                  <a:pt x="2437" y="2123"/>
                </a:lnTo>
                <a:lnTo>
                  <a:pt x="2346" y="2184"/>
                </a:lnTo>
                <a:lnTo>
                  <a:pt x="2261" y="2254"/>
                </a:lnTo>
                <a:lnTo>
                  <a:pt x="2183" y="2332"/>
                </a:lnTo>
                <a:lnTo>
                  <a:pt x="2113" y="2416"/>
                </a:lnTo>
                <a:lnTo>
                  <a:pt x="2050" y="2507"/>
                </a:lnTo>
                <a:lnTo>
                  <a:pt x="1997" y="2603"/>
                </a:lnTo>
                <a:lnTo>
                  <a:pt x="1953" y="2704"/>
                </a:lnTo>
                <a:lnTo>
                  <a:pt x="1919" y="2812"/>
                </a:lnTo>
                <a:lnTo>
                  <a:pt x="1896" y="2924"/>
                </a:lnTo>
                <a:lnTo>
                  <a:pt x="1885" y="3038"/>
                </a:lnTo>
                <a:lnTo>
                  <a:pt x="1498" y="3038"/>
                </a:lnTo>
                <a:lnTo>
                  <a:pt x="1511" y="2987"/>
                </a:lnTo>
                <a:lnTo>
                  <a:pt x="1515" y="2932"/>
                </a:lnTo>
                <a:lnTo>
                  <a:pt x="1509" y="2869"/>
                </a:lnTo>
                <a:lnTo>
                  <a:pt x="1494" y="2810"/>
                </a:lnTo>
                <a:lnTo>
                  <a:pt x="1467" y="2757"/>
                </a:lnTo>
                <a:lnTo>
                  <a:pt x="1433" y="2708"/>
                </a:lnTo>
                <a:lnTo>
                  <a:pt x="1391" y="2666"/>
                </a:lnTo>
                <a:lnTo>
                  <a:pt x="1342" y="2632"/>
                </a:lnTo>
                <a:lnTo>
                  <a:pt x="1289" y="2605"/>
                </a:lnTo>
                <a:lnTo>
                  <a:pt x="1230" y="2588"/>
                </a:lnTo>
                <a:lnTo>
                  <a:pt x="1168" y="2583"/>
                </a:lnTo>
                <a:lnTo>
                  <a:pt x="1105" y="2588"/>
                </a:lnTo>
                <a:lnTo>
                  <a:pt x="1046" y="2605"/>
                </a:lnTo>
                <a:lnTo>
                  <a:pt x="991" y="2630"/>
                </a:lnTo>
                <a:lnTo>
                  <a:pt x="944" y="2664"/>
                </a:lnTo>
                <a:lnTo>
                  <a:pt x="902" y="2706"/>
                </a:lnTo>
                <a:lnTo>
                  <a:pt x="866" y="2755"/>
                </a:lnTo>
                <a:lnTo>
                  <a:pt x="841" y="2808"/>
                </a:lnTo>
                <a:lnTo>
                  <a:pt x="824" y="2867"/>
                </a:lnTo>
                <a:lnTo>
                  <a:pt x="818" y="2930"/>
                </a:lnTo>
                <a:lnTo>
                  <a:pt x="822" y="2985"/>
                </a:lnTo>
                <a:lnTo>
                  <a:pt x="835" y="3038"/>
                </a:lnTo>
                <a:lnTo>
                  <a:pt x="420" y="3038"/>
                </a:lnTo>
                <a:lnTo>
                  <a:pt x="425" y="2920"/>
                </a:lnTo>
                <a:lnTo>
                  <a:pt x="435" y="2803"/>
                </a:lnTo>
                <a:lnTo>
                  <a:pt x="450" y="2687"/>
                </a:lnTo>
                <a:lnTo>
                  <a:pt x="122" y="2579"/>
                </a:lnTo>
                <a:lnTo>
                  <a:pt x="0" y="2340"/>
                </a:lnTo>
                <a:lnTo>
                  <a:pt x="129" y="1943"/>
                </a:lnTo>
                <a:lnTo>
                  <a:pt x="369" y="1822"/>
                </a:lnTo>
                <a:lnTo>
                  <a:pt x="697" y="1928"/>
                </a:lnTo>
                <a:lnTo>
                  <a:pt x="777" y="1782"/>
                </a:lnTo>
                <a:lnTo>
                  <a:pt x="866" y="1643"/>
                </a:lnTo>
                <a:lnTo>
                  <a:pt x="963" y="1509"/>
                </a:lnTo>
                <a:lnTo>
                  <a:pt x="1067" y="1381"/>
                </a:lnTo>
                <a:lnTo>
                  <a:pt x="1179" y="1262"/>
                </a:lnTo>
                <a:lnTo>
                  <a:pt x="976" y="983"/>
                </a:lnTo>
                <a:lnTo>
                  <a:pt x="1018" y="717"/>
                </a:lnTo>
                <a:lnTo>
                  <a:pt x="1355" y="472"/>
                </a:lnTo>
                <a:lnTo>
                  <a:pt x="1621" y="514"/>
                </a:lnTo>
                <a:lnTo>
                  <a:pt x="1822" y="791"/>
                </a:lnTo>
                <a:lnTo>
                  <a:pt x="1970" y="719"/>
                </a:lnTo>
                <a:lnTo>
                  <a:pt x="2124" y="657"/>
                </a:lnTo>
                <a:lnTo>
                  <a:pt x="2283" y="605"/>
                </a:lnTo>
                <a:lnTo>
                  <a:pt x="2447" y="562"/>
                </a:lnTo>
                <a:lnTo>
                  <a:pt x="2614" y="531"/>
                </a:lnTo>
                <a:lnTo>
                  <a:pt x="2614" y="190"/>
                </a:lnTo>
                <a:lnTo>
                  <a:pt x="280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8B54F911-834E-3E5D-C9F0-0E9D699308E8}"/>
              </a:ext>
            </a:extLst>
          </p:cNvPr>
          <p:cNvSpPr>
            <a:spLocks/>
          </p:cNvSpPr>
          <p:nvPr/>
        </p:nvSpPr>
        <p:spPr bwMode="auto">
          <a:xfrm>
            <a:off x="3282307" y="4158212"/>
            <a:ext cx="1183852" cy="1045220"/>
          </a:xfrm>
          <a:custGeom>
            <a:avLst/>
            <a:gdLst>
              <a:gd name="T0" fmla="*/ 1943 w 3460"/>
              <a:gd name="T1" fmla="*/ 2 h 3036"/>
              <a:gd name="T2" fmla="*/ 1924 w 3460"/>
              <a:gd name="T3" fmla="*/ 108 h 3036"/>
              <a:gd name="T4" fmla="*/ 1947 w 3460"/>
              <a:gd name="T5" fmla="*/ 230 h 3036"/>
              <a:gd name="T6" fmla="*/ 2006 w 3460"/>
              <a:gd name="T7" fmla="*/ 332 h 3036"/>
              <a:gd name="T8" fmla="*/ 2095 w 3460"/>
              <a:gd name="T9" fmla="*/ 408 h 3036"/>
              <a:gd name="T10" fmla="*/ 2209 w 3460"/>
              <a:gd name="T11" fmla="*/ 452 h 3036"/>
              <a:gd name="T12" fmla="*/ 2334 w 3460"/>
              <a:gd name="T13" fmla="*/ 452 h 3036"/>
              <a:gd name="T14" fmla="*/ 2446 w 3460"/>
              <a:gd name="T15" fmla="*/ 412 h 3036"/>
              <a:gd name="T16" fmla="*/ 2537 w 3460"/>
              <a:gd name="T17" fmla="*/ 336 h 3036"/>
              <a:gd name="T18" fmla="*/ 2598 w 3460"/>
              <a:gd name="T19" fmla="*/ 233 h 3036"/>
              <a:gd name="T20" fmla="*/ 2621 w 3460"/>
              <a:gd name="T21" fmla="*/ 112 h 3036"/>
              <a:gd name="T22" fmla="*/ 2604 w 3460"/>
              <a:gd name="T23" fmla="*/ 4 h 3036"/>
              <a:gd name="T24" fmla="*/ 3040 w 3460"/>
              <a:gd name="T25" fmla="*/ 174 h 3036"/>
              <a:gd name="T26" fmla="*/ 3336 w 3460"/>
              <a:gd name="T27" fmla="*/ 444 h 3036"/>
              <a:gd name="T28" fmla="*/ 3330 w 3460"/>
              <a:gd name="T29" fmla="*/ 1080 h 3036"/>
              <a:gd name="T30" fmla="*/ 2774 w 3460"/>
              <a:gd name="T31" fmla="*/ 1099 h 3036"/>
              <a:gd name="T32" fmla="*/ 2606 w 3460"/>
              <a:gd name="T33" fmla="*/ 1387 h 3036"/>
              <a:gd name="T34" fmla="*/ 2402 w 3460"/>
              <a:gd name="T35" fmla="*/ 1651 h 3036"/>
              <a:gd name="T36" fmla="*/ 2488 w 3460"/>
              <a:gd name="T37" fmla="*/ 2044 h 3036"/>
              <a:gd name="T38" fmla="*/ 2112 w 3460"/>
              <a:gd name="T39" fmla="*/ 2556 h 3036"/>
              <a:gd name="T40" fmla="*/ 1647 w 3460"/>
              <a:gd name="T41" fmla="*/ 2243 h 3036"/>
              <a:gd name="T42" fmla="*/ 1389 w 3460"/>
              <a:gd name="T43" fmla="*/ 2360 h 3036"/>
              <a:gd name="T44" fmla="*/ 1116 w 3460"/>
              <a:gd name="T45" fmla="*/ 2450 h 3036"/>
              <a:gd name="T46" fmla="*/ 831 w 3460"/>
              <a:gd name="T47" fmla="*/ 2507 h 3036"/>
              <a:gd name="T48" fmla="*/ 639 w 3460"/>
              <a:gd name="T49" fmla="*/ 3036 h 3036"/>
              <a:gd name="T50" fmla="*/ 459 w 3460"/>
              <a:gd name="T51" fmla="*/ 2055 h 3036"/>
              <a:gd name="T52" fmla="*/ 429 w 3460"/>
              <a:gd name="T53" fmla="*/ 1968 h 3036"/>
              <a:gd name="T54" fmla="*/ 351 w 3460"/>
              <a:gd name="T55" fmla="*/ 2015 h 3036"/>
              <a:gd name="T56" fmla="*/ 258 w 3460"/>
              <a:gd name="T57" fmla="*/ 2032 h 3036"/>
              <a:gd name="T58" fmla="*/ 157 w 3460"/>
              <a:gd name="T59" fmla="*/ 2011 h 3036"/>
              <a:gd name="T60" fmla="*/ 74 w 3460"/>
              <a:gd name="T61" fmla="*/ 1954 h 3036"/>
              <a:gd name="T62" fmla="*/ 19 w 3460"/>
              <a:gd name="T63" fmla="*/ 1873 h 3036"/>
              <a:gd name="T64" fmla="*/ 0 w 3460"/>
              <a:gd name="T65" fmla="*/ 1770 h 3036"/>
              <a:gd name="T66" fmla="*/ 21 w 3460"/>
              <a:gd name="T67" fmla="*/ 1670 h 3036"/>
              <a:gd name="T68" fmla="*/ 76 w 3460"/>
              <a:gd name="T69" fmla="*/ 1588 h 3036"/>
              <a:gd name="T70" fmla="*/ 159 w 3460"/>
              <a:gd name="T71" fmla="*/ 1533 h 3036"/>
              <a:gd name="T72" fmla="*/ 260 w 3460"/>
              <a:gd name="T73" fmla="*/ 1512 h 3036"/>
              <a:gd name="T74" fmla="*/ 353 w 3460"/>
              <a:gd name="T75" fmla="*/ 1531 h 3036"/>
              <a:gd name="T76" fmla="*/ 429 w 3460"/>
              <a:gd name="T77" fmla="*/ 1577 h 3036"/>
              <a:gd name="T78" fmla="*/ 461 w 3460"/>
              <a:gd name="T79" fmla="*/ 1490 h 3036"/>
              <a:gd name="T80" fmla="*/ 573 w 3460"/>
              <a:gd name="T81" fmla="*/ 1064 h 3036"/>
              <a:gd name="T82" fmla="*/ 786 w 3460"/>
              <a:gd name="T83" fmla="*/ 1019 h 3036"/>
              <a:gd name="T84" fmla="*/ 981 w 3460"/>
              <a:gd name="T85" fmla="*/ 939 h 3036"/>
              <a:gd name="T86" fmla="*/ 1156 w 3460"/>
              <a:gd name="T87" fmla="*/ 823 h 3036"/>
              <a:gd name="T88" fmla="*/ 1307 w 3460"/>
              <a:gd name="T89" fmla="*/ 679 h 3036"/>
              <a:gd name="T90" fmla="*/ 1429 w 3460"/>
              <a:gd name="T91" fmla="*/ 508 h 3036"/>
              <a:gd name="T92" fmla="*/ 1518 w 3460"/>
              <a:gd name="T93" fmla="*/ 319 h 3036"/>
              <a:gd name="T94" fmla="*/ 1571 w 3460"/>
              <a:gd name="T95" fmla="*/ 110 h 3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460" h="3036">
                <a:moveTo>
                  <a:pt x="1584" y="0"/>
                </a:moveTo>
                <a:lnTo>
                  <a:pt x="1943" y="2"/>
                </a:lnTo>
                <a:lnTo>
                  <a:pt x="1930" y="53"/>
                </a:lnTo>
                <a:lnTo>
                  <a:pt x="1924" y="108"/>
                </a:lnTo>
                <a:lnTo>
                  <a:pt x="1930" y="171"/>
                </a:lnTo>
                <a:lnTo>
                  <a:pt x="1947" y="230"/>
                </a:lnTo>
                <a:lnTo>
                  <a:pt x="1972" y="283"/>
                </a:lnTo>
                <a:lnTo>
                  <a:pt x="2006" y="332"/>
                </a:lnTo>
                <a:lnTo>
                  <a:pt x="2048" y="374"/>
                </a:lnTo>
                <a:lnTo>
                  <a:pt x="2095" y="408"/>
                </a:lnTo>
                <a:lnTo>
                  <a:pt x="2150" y="434"/>
                </a:lnTo>
                <a:lnTo>
                  <a:pt x="2209" y="452"/>
                </a:lnTo>
                <a:lnTo>
                  <a:pt x="2271" y="457"/>
                </a:lnTo>
                <a:lnTo>
                  <a:pt x="2334" y="452"/>
                </a:lnTo>
                <a:lnTo>
                  <a:pt x="2393" y="436"/>
                </a:lnTo>
                <a:lnTo>
                  <a:pt x="2446" y="412"/>
                </a:lnTo>
                <a:lnTo>
                  <a:pt x="2495" y="378"/>
                </a:lnTo>
                <a:lnTo>
                  <a:pt x="2537" y="336"/>
                </a:lnTo>
                <a:lnTo>
                  <a:pt x="2573" y="286"/>
                </a:lnTo>
                <a:lnTo>
                  <a:pt x="2598" y="233"/>
                </a:lnTo>
                <a:lnTo>
                  <a:pt x="2615" y="174"/>
                </a:lnTo>
                <a:lnTo>
                  <a:pt x="2621" y="112"/>
                </a:lnTo>
                <a:lnTo>
                  <a:pt x="2617" y="57"/>
                </a:lnTo>
                <a:lnTo>
                  <a:pt x="2604" y="4"/>
                </a:lnTo>
                <a:lnTo>
                  <a:pt x="3050" y="6"/>
                </a:lnTo>
                <a:lnTo>
                  <a:pt x="3040" y="174"/>
                </a:lnTo>
                <a:lnTo>
                  <a:pt x="3019" y="341"/>
                </a:lnTo>
                <a:lnTo>
                  <a:pt x="3336" y="444"/>
                </a:lnTo>
                <a:lnTo>
                  <a:pt x="3460" y="681"/>
                </a:lnTo>
                <a:lnTo>
                  <a:pt x="3330" y="1080"/>
                </a:lnTo>
                <a:lnTo>
                  <a:pt x="3093" y="1201"/>
                </a:lnTo>
                <a:lnTo>
                  <a:pt x="2774" y="1099"/>
                </a:lnTo>
                <a:lnTo>
                  <a:pt x="2695" y="1247"/>
                </a:lnTo>
                <a:lnTo>
                  <a:pt x="2606" y="1387"/>
                </a:lnTo>
                <a:lnTo>
                  <a:pt x="2509" y="1522"/>
                </a:lnTo>
                <a:lnTo>
                  <a:pt x="2402" y="1651"/>
                </a:lnTo>
                <a:lnTo>
                  <a:pt x="2290" y="1772"/>
                </a:lnTo>
                <a:lnTo>
                  <a:pt x="2488" y="2044"/>
                </a:lnTo>
                <a:lnTo>
                  <a:pt x="2448" y="2307"/>
                </a:lnTo>
                <a:lnTo>
                  <a:pt x="2112" y="2556"/>
                </a:lnTo>
                <a:lnTo>
                  <a:pt x="1846" y="2514"/>
                </a:lnTo>
                <a:lnTo>
                  <a:pt x="1647" y="2243"/>
                </a:lnTo>
                <a:lnTo>
                  <a:pt x="1520" y="2305"/>
                </a:lnTo>
                <a:lnTo>
                  <a:pt x="1389" y="2360"/>
                </a:lnTo>
                <a:lnTo>
                  <a:pt x="1254" y="2408"/>
                </a:lnTo>
                <a:lnTo>
                  <a:pt x="1116" y="2450"/>
                </a:lnTo>
                <a:lnTo>
                  <a:pt x="975" y="2482"/>
                </a:lnTo>
                <a:lnTo>
                  <a:pt x="831" y="2507"/>
                </a:lnTo>
                <a:lnTo>
                  <a:pt x="831" y="2846"/>
                </a:lnTo>
                <a:lnTo>
                  <a:pt x="639" y="3036"/>
                </a:lnTo>
                <a:lnTo>
                  <a:pt x="457" y="3036"/>
                </a:lnTo>
                <a:lnTo>
                  <a:pt x="459" y="2055"/>
                </a:lnTo>
                <a:lnTo>
                  <a:pt x="461" y="1935"/>
                </a:lnTo>
                <a:lnTo>
                  <a:pt x="429" y="1968"/>
                </a:lnTo>
                <a:lnTo>
                  <a:pt x="393" y="1994"/>
                </a:lnTo>
                <a:lnTo>
                  <a:pt x="351" y="2015"/>
                </a:lnTo>
                <a:lnTo>
                  <a:pt x="305" y="2028"/>
                </a:lnTo>
                <a:lnTo>
                  <a:pt x="258" y="2032"/>
                </a:lnTo>
                <a:lnTo>
                  <a:pt x="205" y="2027"/>
                </a:lnTo>
                <a:lnTo>
                  <a:pt x="157" y="2011"/>
                </a:lnTo>
                <a:lnTo>
                  <a:pt x="112" y="1987"/>
                </a:lnTo>
                <a:lnTo>
                  <a:pt x="74" y="1954"/>
                </a:lnTo>
                <a:lnTo>
                  <a:pt x="43" y="1916"/>
                </a:lnTo>
                <a:lnTo>
                  <a:pt x="19" y="1873"/>
                </a:lnTo>
                <a:lnTo>
                  <a:pt x="4" y="1823"/>
                </a:lnTo>
                <a:lnTo>
                  <a:pt x="0" y="1770"/>
                </a:lnTo>
                <a:lnTo>
                  <a:pt x="6" y="1719"/>
                </a:lnTo>
                <a:lnTo>
                  <a:pt x="21" y="1670"/>
                </a:lnTo>
                <a:lnTo>
                  <a:pt x="43" y="1626"/>
                </a:lnTo>
                <a:lnTo>
                  <a:pt x="76" y="1588"/>
                </a:lnTo>
                <a:lnTo>
                  <a:pt x="114" y="1556"/>
                </a:lnTo>
                <a:lnTo>
                  <a:pt x="159" y="1533"/>
                </a:lnTo>
                <a:lnTo>
                  <a:pt x="207" y="1518"/>
                </a:lnTo>
                <a:lnTo>
                  <a:pt x="260" y="1512"/>
                </a:lnTo>
                <a:lnTo>
                  <a:pt x="307" y="1518"/>
                </a:lnTo>
                <a:lnTo>
                  <a:pt x="353" y="1531"/>
                </a:lnTo>
                <a:lnTo>
                  <a:pt x="393" y="1550"/>
                </a:lnTo>
                <a:lnTo>
                  <a:pt x="429" y="1577"/>
                </a:lnTo>
                <a:lnTo>
                  <a:pt x="461" y="1611"/>
                </a:lnTo>
                <a:lnTo>
                  <a:pt x="461" y="1490"/>
                </a:lnTo>
                <a:lnTo>
                  <a:pt x="463" y="1070"/>
                </a:lnTo>
                <a:lnTo>
                  <a:pt x="573" y="1064"/>
                </a:lnTo>
                <a:lnTo>
                  <a:pt x="681" y="1047"/>
                </a:lnTo>
                <a:lnTo>
                  <a:pt x="786" y="1019"/>
                </a:lnTo>
                <a:lnTo>
                  <a:pt x="886" y="983"/>
                </a:lnTo>
                <a:lnTo>
                  <a:pt x="981" y="939"/>
                </a:lnTo>
                <a:lnTo>
                  <a:pt x="1072" y="884"/>
                </a:lnTo>
                <a:lnTo>
                  <a:pt x="1156" y="823"/>
                </a:lnTo>
                <a:lnTo>
                  <a:pt x="1235" y="755"/>
                </a:lnTo>
                <a:lnTo>
                  <a:pt x="1307" y="679"/>
                </a:lnTo>
                <a:lnTo>
                  <a:pt x="1372" y="598"/>
                </a:lnTo>
                <a:lnTo>
                  <a:pt x="1429" y="508"/>
                </a:lnTo>
                <a:lnTo>
                  <a:pt x="1478" y="415"/>
                </a:lnTo>
                <a:lnTo>
                  <a:pt x="1518" y="319"/>
                </a:lnTo>
                <a:lnTo>
                  <a:pt x="1550" y="216"/>
                </a:lnTo>
                <a:lnTo>
                  <a:pt x="1571" y="110"/>
                </a:lnTo>
                <a:lnTo>
                  <a:pt x="158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72E1A292-D4E7-4075-DE26-C03D5978EA3E}"/>
              </a:ext>
            </a:extLst>
          </p:cNvPr>
          <p:cNvSpPr>
            <a:spLocks/>
          </p:cNvSpPr>
          <p:nvPr/>
        </p:nvSpPr>
        <p:spPr bwMode="auto">
          <a:xfrm>
            <a:off x="2398182" y="3987564"/>
            <a:ext cx="1010038" cy="1215180"/>
          </a:xfrm>
          <a:custGeom>
            <a:avLst/>
            <a:gdLst>
              <a:gd name="T0" fmla="*/ 1228 w 2951"/>
              <a:gd name="T1" fmla="*/ 5 h 3531"/>
              <a:gd name="T2" fmla="*/ 1321 w 2951"/>
              <a:gd name="T3" fmla="*/ 45 h 3531"/>
              <a:gd name="T4" fmla="*/ 1391 w 2951"/>
              <a:gd name="T5" fmla="*/ 115 h 3531"/>
              <a:gd name="T6" fmla="*/ 1429 w 2951"/>
              <a:gd name="T7" fmla="*/ 207 h 3531"/>
              <a:gd name="T8" fmla="*/ 1431 w 2951"/>
              <a:gd name="T9" fmla="*/ 307 h 3531"/>
              <a:gd name="T10" fmla="*/ 1397 w 2951"/>
              <a:gd name="T11" fmla="*/ 393 h 3531"/>
              <a:gd name="T12" fmla="*/ 1338 w 2951"/>
              <a:gd name="T13" fmla="*/ 461 h 3531"/>
              <a:gd name="T14" fmla="*/ 1892 w 2951"/>
              <a:gd name="T15" fmla="*/ 461 h 3531"/>
              <a:gd name="T16" fmla="*/ 1922 w 2951"/>
              <a:gd name="T17" fmla="*/ 689 h 3531"/>
              <a:gd name="T18" fmla="*/ 1994 w 2951"/>
              <a:gd name="T19" fmla="*/ 901 h 3531"/>
              <a:gd name="T20" fmla="*/ 2105 w 2951"/>
              <a:gd name="T21" fmla="*/ 1093 h 3531"/>
              <a:gd name="T22" fmla="*/ 2249 w 2951"/>
              <a:gd name="T23" fmla="*/ 1256 h 3531"/>
              <a:gd name="T24" fmla="*/ 2421 w 2951"/>
              <a:gd name="T25" fmla="*/ 1391 h 3531"/>
              <a:gd name="T26" fmla="*/ 2619 w 2951"/>
              <a:gd name="T27" fmla="*/ 1491 h 3531"/>
              <a:gd name="T28" fmla="*/ 2835 w 2951"/>
              <a:gd name="T29" fmla="*/ 1552 h 3531"/>
              <a:gd name="T30" fmla="*/ 2949 w 2951"/>
              <a:gd name="T31" fmla="*/ 1939 h 3531"/>
              <a:gd name="T32" fmla="*/ 2843 w 2951"/>
              <a:gd name="T33" fmla="*/ 1922 h 3531"/>
              <a:gd name="T34" fmla="*/ 2721 w 2951"/>
              <a:gd name="T35" fmla="*/ 1943 h 3531"/>
              <a:gd name="T36" fmla="*/ 2619 w 2951"/>
              <a:gd name="T37" fmla="*/ 2002 h 3531"/>
              <a:gd name="T38" fmla="*/ 2541 w 2951"/>
              <a:gd name="T39" fmla="*/ 2093 h 3531"/>
              <a:gd name="T40" fmla="*/ 2499 w 2951"/>
              <a:gd name="T41" fmla="*/ 2205 h 3531"/>
              <a:gd name="T42" fmla="*/ 2499 w 2951"/>
              <a:gd name="T43" fmla="*/ 2330 h 3531"/>
              <a:gd name="T44" fmla="*/ 2541 w 2951"/>
              <a:gd name="T45" fmla="*/ 2444 h 3531"/>
              <a:gd name="T46" fmla="*/ 2617 w 2951"/>
              <a:gd name="T47" fmla="*/ 2535 h 3531"/>
              <a:gd name="T48" fmla="*/ 2719 w 2951"/>
              <a:gd name="T49" fmla="*/ 2596 h 3531"/>
              <a:gd name="T50" fmla="*/ 2839 w 2951"/>
              <a:gd name="T51" fmla="*/ 2616 h 3531"/>
              <a:gd name="T52" fmla="*/ 2947 w 2951"/>
              <a:gd name="T53" fmla="*/ 2601 h 3531"/>
              <a:gd name="T54" fmla="*/ 2805 w 2951"/>
              <a:gd name="T55" fmla="*/ 3531 h 3531"/>
              <a:gd name="T56" fmla="*/ 2617 w 2951"/>
              <a:gd name="T57" fmla="*/ 3000 h 3531"/>
              <a:gd name="T58" fmla="*/ 2298 w 2951"/>
              <a:gd name="T59" fmla="*/ 2928 h 3531"/>
              <a:gd name="T60" fmla="*/ 1993 w 2951"/>
              <a:gd name="T61" fmla="*/ 2818 h 3531"/>
              <a:gd name="T62" fmla="*/ 1647 w 2951"/>
              <a:gd name="T63" fmla="*/ 3028 h 3531"/>
              <a:gd name="T64" fmla="*/ 1044 w 2951"/>
              <a:gd name="T65" fmla="*/ 2827 h 3531"/>
              <a:gd name="T66" fmla="*/ 1201 w 2951"/>
              <a:gd name="T67" fmla="*/ 2283 h 3531"/>
              <a:gd name="T68" fmla="*/ 1006 w 2951"/>
              <a:gd name="T69" fmla="*/ 2066 h 3531"/>
              <a:gd name="T70" fmla="*/ 835 w 2951"/>
              <a:gd name="T71" fmla="*/ 1829 h 3531"/>
              <a:gd name="T72" fmla="*/ 691 w 2951"/>
              <a:gd name="T73" fmla="*/ 1575 h 3531"/>
              <a:gd name="T74" fmla="*/ 123 w 2951"/>
              <a:gd name="T75" fmla="*/ 1552 h 3531"/>
              <a:gd name="T76" fmla="*/ 125 w 2951"/>
              <a:gd name="T77" fmla="*/ 914 h 3531"/>
              <a:gd name="T78" fmla="*/ 440 w 2951"/>
              <a:gd name="T79" fmla="*/ 696 h 3531"/>
              <a:gd name="T80" fmla="*/ 427 w 2951"/>
              <a:gd name="T81" fmla="*/ 461 h 3531"/>
              <a:gd name="T82" fmla="*/ 981 w 2951"/>
              <a:gd name="T83" fmla="*/ 430 h 3531"/>
              <a:gd name="T84" fmla="*/ 934 w 2951"/>
              <a:gd name="T85" fmla="*/ 351 h 3531"/>
              <a:gd name="T86" fmla="*/ 917 w 2951"/>
              <a:gd name="T87" fmla="*/ 258 h 3531"/>
              <a:gd name="T88" fmla="*/ 937 w 2951"/>
              <a:gd name="T89" fmla="*/ 157 h 3531"/>
              <a:gd name="T90" fmla="*/ 992 w 2951"/>
              <a:gd name="T91" fmla="*/ 76 h 3531"/>
              <a:gd name="T92" fmla="*/ 1076 w 2951"/>
              <a:gd name="T93" fmla="*/ 21 h 3531"/>
              <a:gd name="T94" fmla="*/ 1177 w 2951"/>
              <a:gd name="T95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51" h="3531">
                <a:moveTo>
                  <a:pt x="1177" y="0"/>
                </a:moveTo>
                <a:lnTo>
                  <a:pt x="1228" y="5"/>
                </a:lnTo>
                <a:lnTo>
                  <a:pt x="1277" y="21"/>
                </a:lnTo>
                <a:lnTo>
                  <a:pt x="1321" y="45"/>
                </a:lnTo>
                <a:lnTo>
                  <a:pt x="1359" y="76"/>
                </a:lnTo>
                <a:lnTo>
                  <a:pt x="1391" y="115"/>
                </a:lnTo>
                <a:lnTo>
                  <a:pt x="1416" y="159"/>
                </a:lnTo>
                <a:lnTo>
                  <a:pt x="1429" y="207"/>
                </a:lnTo>
                <a:lnTo>
                  <a:pt x="1435" y="260"/>
                </a:lnTo>
                <a:lnTo>
                  <a:pt x="1431" y="307"/>
                </a:lnTo>
                <a:lnTo>
                  <a:pt x="1418" y="353"/>
                </a:lnTo>
                <a:lnTo>
                  <a:pt x="1397" y="393"/>
                </a:lnTo>
                <a:lnTo>
                  <a:pt x="1370" y="430"/>
                </a:lnTo>
                <a:lnTo>
                  <a:pt x="1338" y="461"/>
                </a:lnTo>
                <a:lnTo>
                  <a:pt x="1459" y="461"/>
                </a:lnTo>
                <a:lnTo>
                  <a:pt x="1892" y="461"/>
                </a:lnTo>
                <a:lnTo>
                  <a:pt x="1901" y="577"/>
                </a:lnTo>
                <a:lnTo>
                  <a:pt x="1922" y="689"/>
                </a:lnTo>
                <a:lnTo>
                  <a:pt x="1953" y="797"/>
                </a:lnTo>
                <a:lnTo>
                  <a:pt x="1994" y="901"/>
                </a:lnTo>
                <a:lnTo>
                  <a:pt x="2044" y="1000"/>
                </a:lnTo>
                <a:lnTo>
                  <a:pt x="2105" y="1093"/>
                </a:lnTo>
                <a:lnTo>
                  <a:pt x="2173" y="1178"/>
                </a:lnTo>
                <a:lnTo>
                  <a:pt x="2249" y="1256"/>
                </a:lnTo>
                <a:lnTo>
                  <a:pt x="2332" y="1328"/>
                </a:lnTo>
                <a:lnTo>
                  <a:pt x="2421" y="1391"/>
                </a:lnTo>
                <a:lnTo>
                  <a:pt x="2516" y="1446"/>
                </a:lnTo>
                <a:lnTo>
                  <a:pt x="2619" y="1491"/>
                </a:lnTo>
                <a:lnTo>
                  <a:pt x="2725" y="1527"/>
                </a:lnTo>
                <a:lnTo>
                  <a:pt x="2835" y="1552"/>
                </a:lnTo>
                <a:lnTo>
                  <a:pt x="2951" y="1565"/>
                </a:lnTo>
                <a:lnTo>
                  <a:pt x="2949" y="1939"/>
                </a:lnTo>
                <a:lnTo>
                  <a:pt x="2898" y="1926"/>
                </a:lnTo>
                <a:lnTo>
                  <a:pt x="2843" y="1922"/>
                </a:lnTo>
                <a:lnTo>
                  <a:pt x="2780" y="1928"/>
                </a:lnTo>
                <a:lnTo>
                  <a:pt x="2721" y="1943"/>
                </a:lnTo>
                <a:lnTo>
                  <a:pt x="2668" y="1968"/>
                </a:lnTo>
                <a:lnTo>
                  <a:pt x="2619" y="2002"/>
                </a:lnTo>
                <a:lnTo>
                  <a:pt x="2577" y="2043"/>
                </a:lnTo>
                <a:lnTo>
                  <a:pt x="2541" y="2093"/>
                </a:lnTo>
                <a:lnTo>
                  <a:pt x="2516" y="2146"/>
                </a:lnTo>
                <a:lnTo>
                  <a:pt x="2499" y="2205"/>
                </a:lnTo>
                <a:lnTo>
                  <a:pt x="2494" y="2267"/>
                </a:lnTo>
                <a:lnTo>
                  <a:pt x="2499" y="2330"/>
                </a:lnTo>
                <a:lnTo>
                  <a:pt x="2514" y="2389"/>
                </a:lnTo>
                <a:lnTo>
                  <a:pt x="2541" y="2444"/>
                </a:lnTo>
                <a:lnTo>
                  <a:pt x="2575" y="2493"/>
                </a:lnTo>
                <a:lnTo>
                  <a:pt x="2617" y="2535"/>
                </a:lnTo>
                <a:lnTo>
                  <a:pt x="2664" y="2569"/>
                </a:lnTo>
                <a:lnTo>
                  <a:pt x="2719" y="2596"/>
                </a:lnTo>
                <a:lnTo>
                  <a:pt x="2778" y="2611"/>
                </a:lnTo>
                <a:lnTo>
                  <a:pt x="2839" y="2616"/>
                </a:lnTo>
                <a:lnTo>
                  <a:pt x="2896" y="2613"/>
                </a:lnTo>
                <a:lnTo>
                  <a:pt x="2947" y="2601"/>
                </a:lnTo>
                <a:lnTo>
                  <a:pt x="2945" y="3531"/>
                </a:lnTo>
                <a:lnTo>
                  <a:pt x="2805" y="3531"/>
                </a:lnTo>
                <a:lnTo>
                  <a:pt x="2617" y="3341"/>
                </a:lnTo>
                <a:lnTo>
                  <a:pt x="2617" y="3000"/>
                </a:lnTo>
                <a:lnTo>
                  <a:pt x="2456" y="2969"/>
                </a:lnTo>
                <a:lnTo>
                  <a:pt x="2298" y="2928"/>
                </a:lnTo>
                <a:lnTo>
                  <a:pt x="2143" y="2878"/>
                </a:lnTo>
                <a:lnTo>
                  <a:pt x="1993" y="2818"/>
                </a:lnTo>
                <a:lnTo>
                  <a:pt x="1848" y="2749"/>
                </a:lnTo>
                <a:lnTo>
                  <a:pt x="1647" y="3028"/>
                </a:lnTo>
                <a:lnTo>
                  <a:pt x="1381" y="3070"/>
                </a:lnTo>
                <a:lnTo>
                  <a:pt x="1044" y="2827"/>
                </a:lnTo>
                <a:lnTo>
                  <a:pt x="1000" y="2561"/>
                </a:lnTo>
                <a:lnTo>
                  <a:pt x="1201" y="2283"/>
                </a:lnTo>
                <a:lnTo>
                  <a:pt x="1101" y="2178"/>
                </a:lnTo>
                <a:lnTo>
                  <a:pt x="1006" y="2066"/>
                </a:lnTo>
                <a:lnTo>
                  <a:pt x="917" y="1950"/>
                </a:lnTo>
                <a:lnTo>
                  <a:pt x="835" y="1829"/>
                </a:lnTo>
                <a:lnTo>
                  <a:pt x="759" y="1704"/>
                </a:lnTo>
                <a:lnTo>
                  <a:pt x="691" y="1575"/>
                </a:lnTo>
                <a:lnTo>
                  <a:pt x="360" y="1677"/>
                </a:lnTo>
                <a:lnTo>
                  <a:pt x="123" y="1552"/>
                </a:lnTo>
                <a:lnTo>
                  <a:pt x="0" y="1153"/>
                </a:lnTo>
                <a:lnTo>
                  <a:pt x="125" y="914"/>
                </a:lnTo>
                <a:lnTo>
                  <a:pt x="455" y="812"/>
                </a:lnTo>
                <a:lnTo>
                  <a:pt x="440" y="696"/>
                </a:lnTo>
                <a:lnTo>
                  <a:pt x="431" y="580"/>
                </a:lnTo>
                <a:lnTo>
                  <a:pt x="427" y="461"/>
                </a:lnTo>
                <a:lnTo>
                  <a:pt x="1013" y="461"/>
                </a:lnTo>
                <a:lnTo>
                  <a:pt x="981" y="430"/>
                </a:lnTo>
                <a:lnTo>
                  <a:pt x="953" y="393"/>
                </a:lnTo>
                <a:lnTo>
                  <a:pt x="934" y="351"/>
                </a:lnTo>
                <a:lnTo>
                  <a:pt x="920" y="307"/>
                </a:lnTo>
                <a:lnTo>
                  <a:pt x="917" y="258"/>
                </a:lnTo>
                <a:lnTo>
                  <a:pt x="922" y="207"/>
                </a:lnTo>
                <a:lnTo>
                  <a:pt x="937" y="157"/>
                </a:lnTo>
                <a:lnTo>
                  <a:pt x="960" y="114"/>
                </a:lnTo>
                <a:lnTo>
                  <a:pt x="992" y="76"/>
                </a:lnTo>
                <a:lnTo>
                  <a:pt x="1030" y="43"/>
                </a:lnTo>
                <a:lnTo>
                  <a:pt x="1076" y="21"/>
                </a:lnTo>
                <a:lnTo>
                  <a:pt x="1123" y="5"/>
                </a:lnTo>
                <a:lnTo>
                  <a:pt x="1177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C32C5-AA44-B327-13F2-3366B70CFA31}"/>
              </a:ext>
            </a:extLst>
          </p:cNvPr>
          <p:cNvSpPr txBox="1"/>
          <p:nvPr/>
        </p:nvSpPr>
        <p:spPr>
          <a:xfrm>
            <a:off x="3574688" y="3606996"/>
            <a:ext cx="67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Reward</a:t>
            </a:r>
            <a:endParaRPr lang="en-AU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E49DC7-5F6C-3521-1BA6-36052DC1FF7D}"/>
              </a:ext>
            </a:extLst>
          </p:cNvPr>
          <p:cNvSpPr txBox="1"/>
          <p:nvPr/>
        </p:nvSpPr>
        <p:spPr>
          <a:xfrm>
            <a:off x="2727526" y="3503427"/>
            <a:ext cx="616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Source</a:t>
            </a:r>
            <a:endParaRPr lang="en-AU" sz="12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70CE49-7FD0-7F20-F2C4-1B7C12F76CAA}"/>
              </a:ext>
            </a:extLst>
          </p:cNvPr>
          <p:cNvSpPr txBox="1"/>
          <p:nvPr/>
        </p:nvSpPr>
        <p:spPr>
          <a:xfrm>
            <a:off x="2716292" y="4361544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Align</a:t>
            </a:r>
            <a:endParaRPr lang="en-AU" sz="1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976F5B-5C11-78A1-7017-792DD4BA5C84}"/>
              </a:ext>
            </a:extLst>
          </p:cNvPr>
          <p:cNvSpPr txBox="1"/>
          <p:nvPr/>
        </p:nvSpPr>
        <p:spPr>
          <a:xfrm>
            <a:off x="3467454" y="4432251"/>
            <a:ext cx="97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Learn &amp; Develop</a:t>
            </a:r>
            <a:endParaRPr lang="en-AU" sz="12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99EF23-8439-61DB-3A82-529A6E8C22F8}"/>
              </a:ext>
            </a:extLst>
          </p:cNvPr>
          <p:cNvSpPr txBox="1"/>
          <p:nvPr/>
        </p:nvSpPr>
        <p:spPr>
          <a:xfrm>
            <a:off x="4301243" y="5956874"/>
            <a:ext cx="1269246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Feedback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B838DE7-7421-F0CF-4FBE-FC0F5EB72832}"/>
              </a:ext>
            </a:extLst>
          </p:cNvPr>
          <p:cNvSpPr txBox="1"/>
          <p:nvPr/>
        </p:nvSpPr>
        <p:spPr>
          <a:xfrm>
            <a:off x="1337958" y="5416998"/>
            <a:ext cx="87274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Culture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A02090C-2BD1-1647-03AC-D6455690EC6F}"/>
              </a:ext>
            </a:extLst>
          </p:cNvPr>
          <p:cNvSpPr txBox="1"/>
          <p:nvPr/>
        </p:nvSpPr>
        <p:spPr>
          <a:xfrm>
            <a:off x="1386766" y="5857929"/>
            <a:ext cx="1207773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Governance and</a:t>
            </a:r>
          </a:p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Compliance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1A76D82-68AB-B0C9-405D-505A30D2DC34}"/>
              </a:ext>
            </a:extLst>
          </p:cNvPr>
          <p:cNvSpPr txBox="1"/>
          <p:nvPr/>
        </p:nvSpPr>
        <p:spPr>
          <a:xfrm>
            <a:off x="5073145" y="3175014"/>
            <a:ext cx="1417927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Corporate Social Responsibility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9D7F7E-29D0-6FDC-162A-5D73D2ECF353}"/>
              </a:ext>
            </a:extLst>
          </p:cNvPr>
          <p:cNvSpPr txBox="1"/>
          <p:nvPr/>
        </p:nvSpPr>
        <p:spPr>
          <a:xfrm>
            <a:off x="3666620" y="6152572"/>
            <a:ext cx="1269246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Coaching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8FC85FD-7D62-B6CC-48BE-5580BE1A62C4}"/>
              </a:ext>
            </a:extLst>
          </p:cNvPr>
          <p:cNvSpPr txBox="1"/>
          <p:nvPr/>
        </p:nvSpPr>
        <p:spPr>
          <a:xfrm>
            <a:off x="4789235" y="5622984"/>
            <a:ext cx="94345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Training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6870FA-08D7-17AE-4C07-294C7CEFCBFF}"/>
              </a:ext>
            </a:extLst>
          </p:cNvPr>
          <p:cNvSpPr txBox="1"/>
          <p:nvPr/>
        </p:nvSpPr>
        <p:spPr>
          <a:xfrm>
            <a:off x="2489932" y="6267819"/>
            <a:ext cx="120777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Assurance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D95D919-7E9A-F850-9C94-311B6D54D9E7}"/>
              </a:ext>
            </a:extLst>
          </p:cNvPr>
          <p:cNvSpPr txBox="1"/>
          <p:nvPr/>
        </p:nvSpPr>
        <p:spPr>
          <a:xfrm>
            <a:off x="2913293" y="4012558"/>
            <a:ext cx="1046417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N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HRIS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124E970-5C06-D971-CAFB-88310E332119}"/>
              </a:ext>
            </a:extLst>
          </p:cNvPr>
          <p:cNvSpPr txBox="1"/>
          <p:nvPr/>
        </p:nvSpPr>
        <p:spPr>
          <a:xfrm>
            <a:off x="5094058" y="2838659"/>
            <a:ext cx="87274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I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Satisfaction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7DC9C0-D2F0-7D47-BBAC-8ADCFB080A23}"/>
              </a:ext>
            </a:extLst>
          </p:cNvPr>
          <p:cNvGrpSpPr/>
          <p:nvPr/>
        </p:nvGrpSpPr>
        <p:grpSpPr>
          <a:xfrm>
            <a:off x="8591144" y="5241655"/>
            <a:ext cx="2847322" cy="867390"/>
            <a:chOff x="8757400" y="4212956"/>
            <a:chExt cx="2847322" cy="867390"/>
          </a:xfrm>
        </p:grpSpPr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467225DD-986C-4355-8CA5-E1EFEDC0F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400" y="4212956"/>
              <a:ext cx="2800843" cy="867390"/>
            </a:xfrm>
            <a:custGeom>
              <a:avLst/>
              <a:gdLst>
                <a:gd name="T0" fmla="*/ 1776 w 1776"/>
                <a:gd name="T1" fmla="*/ 192 h 385"/>
                <a:gd name="T2" fmla="*/ 1584 w 1776"/>
                <a:gd name="T3" fmla="*/ 385 h 385"/>
                <a:gd name="T4" fmla="*/ 192 w 1776"/>
                <a:gd name="T5" fmla="*/ 385 h 385"/>
                <a:gd name="T6" fmla="*/ 0 w 1776"/>
                <a:gd name="T7" fmla="*/ 192 h 385"/>
                <a:gd name="T8" fmla="*/ 0 w 1776"/>
                <a:gd name="T9" fmla="*/ 192 h 385"/>
                <a:gd name="T10" fmla="*/ 192 w 1776"/>
                <a:gd name="T11" fmla="*/ 0 h 385"/>
                <a:gd name="T12" fmla="*/ 1584 w 1776"/>
                <a:gd name="T13" fmla="*/ 0 h 385"/>
                <a:gd name="T14" fmla="*/ 1776 w 1776"/>
                <a:gd name="T15" fmla="*/ 19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5">
                  <a:moveTo>
                    <a:pt x="1776" y="192"/>
                  </a:moveTo>
                  <a:cubicBezTo>
                    <a:pt x="1776" y="299"/>
                    <a:pt x="1690" y="385"/>
                    <a:pt x="1584" y="385"/>
                  </a:cubicBezTo>
                  <a:cubicBezTo>
                    <a:pt x="192" y="385"/>
                    <a:pt x="192" y="385"/>
                    <a:pt x="192" y="385"/>
                  </a:cubicBezTo>
                  <a:cubicBezTo>
                    <a:pt x="86" y="385"/>
                    <a:pt x="0" y="299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E23B724-0FFB-413F-A036-6ABEE622B202}"/>
                </a:ext>
              </a:extLst>
            </p:cNvPr>
            <p:cNvSpPr txBox="1"/>
            <p:nvPr/>
          </p:nvSpPr>
          <p:spPr>
            <a:xfrm>
              <a:off x="9869033" y="4242832"/>
              <a:ext cx="557918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IN" sz="1200" b="1" dirty="0"/>
                <a:t>Reward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3D794D5-AA2B-A6DE-1A38-9993E65330E7}"/>
                </a:ext>
              </a:extLst>
            </p:cNvPr>
            <p:cNvSpPr txBox="1"/>
            <p:nvPr/>
          </p:nvSpPr>
          <p:spPr>
            <a:xfrm>
              <a:off x="8906174" y="4483835"/>
              <a:ext cx="2698548" cy="4469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ea typeface="Calibri Light" charset="0"/>
                  <a:cs typeface="Segoe UI" panose="020B0502040204020203" pitchFamily="34" charset="0"/>
                </a:rPr>
                <a:t>Clear path for financial and career </a:t>
              </a:r>
            </a:p>
            <a:p>
              <a:pPr marL="171450" indent="-1714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200" dirty="0">
                  <a:ea typeface="Calibri Light" charset="0"/>
                  <a:cs typeface="Segoe UI" panose="020B0502040204020203" pitchFamily="34" charset="0"/>
                </a:rPr>
                <a:t>Connectivity for regular push and pull feedback and  interaction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A2E995AC-3AA3-C7D5-02E2-A4E7D9134ED6}"/>
              </a:ext>
            </a:extLst>
          </p:cNvPr>
          <p:cNvSpPr txBox="1"/>
          <p:nvPr/>
        </p:nvSpPr>
        <p:spPr>
          <a:xfrm>
            <a:off x="-60419" y="32208"/>
            <a:ext cx="504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Integrated Engagement</a:t>
            </a:r>
          </a:p>
        </p:txBody>
      </p:sp>
      <p:pic>
        <p:nvPicPr>
          <p:cNvPr id="18" name="Picture 2" descr="🧠 Brain Emoji, Intelligent Emoji">
            <a:extLst>
              <a:ext uri="{FF2B5EF4-FFF2-40B4-BE49-F238E27FC236}">
                <a16:creationId xmlns:a16="http://schemas.microsoft.com/office/drawing/2014/main" id="{F7EFB4C6-C66E-E6BE-4D44-816AD2A8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96" y="3159519"/>
            <a:ext cx="1496686" cy="1496686"/>
          </a:xfrm>
          <a:prstGeom prst="rect">
            <a:avLst/>
          </a:prstGeom>
          <a:noFill/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527E757A-BA10-CD8C-59EA-8F8F7820B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2" t="21942" r="11017" b="51284"/>
          <a:stretch/>
        </p:blipFill>
        <p:spPr bwMode="auto">
          <a:xfrm>
            <a:off x="9351531" y="872780"/>
            <a:ext cx="1320261" cy="804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5" grpId="0" animBg="1"/>
      <p:bldP spid="9" grpId="0" animBg="1"/>
      <p:bldP spid="2" grpId="0" animBg="1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:a16="http://schemas.microsoft.com/office/drawing/2014/main" id="{8021BD7A-64EE-413D-988B-A58B9A263A2F}"/>
              </a:ext>
            </a:extLst>
          </p:cNvPr>
          <p:cNvSpPr txBox="1"/>
          <p:nvPr/>
        </p:nvSpPr>
        <p:spPr>
          <a:xfrm>
            <a:off x="43505" y="122707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Data Drives Insights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8B63AEF-9D16-4C28-9178-30C0A1FAFBCA}"/>
              </a:ext>
            </a:extLst>
          </p:cNvPr>
          <p:cNvSpPr txBox="1"/>
          <p:nvPr/>
        </p:nvSpPr>
        <p:spPr>
          <a:xfrm>
            <a:off x="8144" y="610708"/>
            <a:ext cx="3084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1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Overview</a:t>
            </a:r>
            <a:endParaRPr lang="en-AU" sz="1600" i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DED1BB0-5B16-46C9-9920-5015FC7BAEDC}"/>
              </a:ext>
            </a:extLst>
          </p:cNvPr>
          <p:cNvSpPr/>
          <p:nvPr/>
        </p:nvSpPr>
        <p:spPr>
          <a:xfrm>
            <a:off x="228599" y="3082920"/>
            <a:ext cx="11680371" cy="37111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82A23DE4-9CC8-6972-496C-4FAEA8856D35}"/>
              </a:ext>
            </a:extLst>
          </p:cNvPr>
          <p:cNvGrpSpPr/>
          <p:nvPr/>
        </p:nvGrpSpPr>
        <p:grpSpPr>
          <a:xfrm>
            <a:off x="1058968" y="1941065"/>
            <a:ext cx="1317234" cy="1317234"/>
            <a:chOff x="7601277" y="1211720"/>
            <a:chExt cx="1317234" cy="1317234"/>
          </a:xfrm>
        </p:grpSpPr>
        <p:pic>
          <p:nvPicPr>
            <p:cNvPr id="95" name="Graphic 94" descr="Monitor with solid fill">
              <a:extLst>
                <a:ext uri="{FF2B5EF4-FFF2-40B4-BE49-F238E27FC236}">
                  <a16:creationId xmlns:a16="http://schemas.microsoft.com/office/drawing/2014/main" id="{E906271A-3244-4E17-908A-CFC1B3AA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01277" y="1211720"/>
              <a:ext cx="1317234" cy="131723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61FC58B-D77F-44BF-A92B-9EAF52BD0E2F}"/>
                </a:ext>
              </a:extLst>
            </p:cNvPr>
            <p:cNvSpPr txBox="1"/>
            <p:nvPr/>
          </p:nvSpPr>
          <p:spPr>
            <a:xfrm>
              <a:off x="7744919" y="1457214"/>
              <a:ext cx="511605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</a:t>
              </a:r>
              <a:endParaRPr lang="en-AU" sz="700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48B3AD1-03B2-37BC-B968-6B8286EB6553}"/>
              </a:ext>
            </a:extLst>
          </p:cNvPr>
          <p:cNvSpPr txBox="1"/>
          <p:nvPr/>
        </p:nvSpPr>
        <p:spPr>
          <a:xfrm>
            <a:off x="1018292" y="1764215"/>
            <a:ext cx="2171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Member Portal    App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F03007A1-C64E-230E-CF66-6ED9BCDDE3C0}"/>
              </a:ext>
            </a:extLst>
          </p:cNvPr>
          <p:cNvSpPr txBox="1"/>
          <p:nvPr/>
        </p:nvSpPr>
        <p:spPr>
          <a:xfrm>
            <a:off x="609598" y="3082920"/>
            <a:ext cx="1121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DDI Platform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B39EBC1-8609-2C10-A2F4-964E607C6D77}"/>
              </a:ext>
            </a:extLst>
          </p:cNvPr>
          <p:cNvSpPr txBox="1"/>
          <p:nvPr/>
        </p:nvSpPr>
        <p:spPr>
          <a:xfrm>
            <a:off x="3641073" y="2820591"/>
            <a:ext cx="1585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API Gateway</a:t>
            </a: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E8428B38-8D11-7DD0-54A2-330C974C1D69}"/>
              </a:ext>
            </a:extLst>
          </p:cNvPr>
          <p:cNvGrpSpPr/>
          <p:nvPr/>
        </p:nvGrpSpPr>
        <p:grpSpPr>
          <a:xfrm>
            <a:off x="5149840" y="671296"/>
            <a:ext cx="6965998" cy="2299150"/>
            <a:chOff x="5149840" y="671296"/>
            <a:chExt cx="6965998" cy="2299150"/>
          </a:xfrm>
        </p:grpSpPr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DE5D5F7B-0C5E-FF0A-8D1E-26C3EA35D7DF}"/>
                </a:ext>
              </a:extLst>
            </p:cNvPr>
            <p:cNvSpPr/>
            <p:nvPr/>
          </p:nvSpPr>
          <p:spPr>
            <a:xfrm>
              <a:off x="5226114" y="671296"/>
              <a:ext cx="6682856" cy="2299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CB7974BD-D85D-DCB9-091F-00D07D844B00}"/>
                </a:ext>
              </a:extLst>
            </p:cNvPr>
            <p:cNvSpPr txBox="1"/>
            <p:nvPr/>
          </p:nvSpPr>
          <p:spPr>
            <a:xfrm>
              <a:off x="9263738" y="1163653"/>
              <a:ext cx="2645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Human Capital Management</a:t>
              </a:r>
              <a:endParaRPr lang="en-AU" sz="12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19A072-AF31-851F-3889-B80100EBFE61}"/>
                </a:ext>
              </a:extLst>
            </p:cNvPr>
            <p:cNvSpPr txBox="1"/>
            <p:nvPr/>
          </p:nvSpPr>
          <p:spPr>
            <a:xfrm>
              <a:off x="6831270" y="1163653"/>
              <a:ext cx="24528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Governance Risk and Compliance</a:t>
              </a:r>
              <a:endParaRPr lang="en-AU" sz="1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ED7244-828B-4058-61F1-B32455B52529}"/>
                </a:ext>
              </a:extLst>
            </p:cNvPr>
            <p:cNvSpPr txBox="1"/>
            <p:nvPr/>
          </p:nvSpPr>
          <p:spPr>
            <a:xfrm>
              <a:off x="5149840" y="1163653"/>
              <a:ext cx="17144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/>
                <a:t>Project Management</a:t>
              </a:r>
              <a:endParaRPr lang="en-AU" sz="1200" b="1" dirty="0"/>
            </a:p>
          </p:txBody>
        </p: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0FA0B7A5-3195-FD18-24B4-4755C63BFBAE}"/>
                </a:ext>
              </a:extLst>
            </p:cNvPr>
            <p:cNvSpPr txBox="1"/>
            <p:nvPr/>
          </p:nvSpPr>
          <p:spPr>
            <a:xfrm>
              <a:off x="9425514" y="1511552"/>
              <a:ext cx="2690324" cy="13849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Workforce Planning and Management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Personal Development Plans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Training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Staff Feedback (360)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Knowledge base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Recruitment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Role / Skills matrix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00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Succession Planning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59D4FAE5-BEEB-4CFA-07EC-1F525FB18CA1}"/>
                </a:ext>
              </a:extLst>
            </p:cNvPr>
            <p:cNvSpPr txBox="1"/>
            <p:nvPr/>
          </p:nvSpPr>
          <p:spPr>
            <a:xfrm>
              <a:off x="5397803" y="1536303"/>
              <a:ext cx="1727385" cy="76944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Resource Planning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Mining Compliance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Safety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00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Operations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Risk Management</a:t>
              </a:r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4BEFB3B0-D055-4EE9-A685-0259440AED33}"/>
                </a:ext>
              </a:extLst>
            </p:cNvPr>
            <p:cNvSpPr txBox="1"/>
            <p:nvPr/>
          </p:nvSpPr>
          <p:spPr>
            <a:xfrm>
              <a:off x="7070758" y="1535561"/>
              <a:ext cx="2390918" cy="9233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00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Assurance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Inclusivity and </a:t>
              </a:r>
              <a:r>
                <a:rPr lang="en-US" sz="1000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Diversity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OHS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Incident Management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 err="1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etc</a:t>
              </a:r>
              <a:endParaRPr lang="en-US" sz="1000" kern="0" dirty="0"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endParaRPr lang="en-US" sz="1000" kern="0" dirty="0"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35FE3F5A-8A80-8A0C-750B-637158D9A51D}"/>
                </a:ext>
              </a:extLst>
            </p:cNvPr>
            <p:cNvSpPr txBox="1"/>
            <p:nvPr/>
          </p:nvSpPr>
          <p:spPr>
            <a:xfrm>
              <a:off x="7468571" y="707482"/>
              <a:ext cx="2350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Customer Environment</a:t>
              </a:r>
              <a:endParaRPr lang="en-AU" dirty="0"/>
            </a:p>
          </p:txBody>
        </p:sp>
      </p:grpSp>
      <p:pic>
        <p:nvPicPr>
          <p:cNvPr id="1046" name="Graphic 1045" descr="Bridge scene with solid fill">
            <a:extLst>
              <a:ext uri="{FF2B5EF4-FFF2-40B4-BE49-F238E27FC236}">
                <a16:creationId xmlns:a16="http://schemas.microsoft.com/office/drawing/2014/main" id="{86C496DB-5304-FF58-743C-503171980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75211" y="1789897"/>
            <a:ext cx="1317234" cy="914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8E56421-0CE6-C64E-BB08-8CA4DF3C06AD}"/>
              </a:ext>
            </a:extLst>
          </p:cNvPr>
          <p:cNvGrpSpPr/>
          <p:nvPr/>
        </p:nvGrpSpPr>
        <p:grpSpPr>
          <a:xfrm>
            <a:off x="2402020" y="2129677"/>
            <a:ext cx="554608" cy="914400"/>
            <a:chOff x="7505700" y="626345"/>
            <a:chExt cx="3060191" cy="5826446"/>
          </a:xfrm>
        </p:grpSpPr>
        <p:pic>
          <p:nvPicPr>
            <p:cNvPr id="6" name="Picture 5" descr="A picture containing gadget, mobile phone, portable communications device, mobile device&#10;&#10;Description automatically generated">
              <a:extLst>
                <a:ext uri="{FF2B5EF4-FFF2-40B4-BE49-F238E27FC236}">
                  <a16:creationId xmlns:a16="http://schemas.microsoft.com/office/drawing/2014/main" id="{C80E93AC-E975-B9A5-342F-B3EF5E60E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65"/>
            <a:stretch/>
          </p:blipFill>
          <p:spPr>
            <a:xfrm>
              <a:off x="7505700" y="626345"/>
              <a:ext cx="3060191" cy="582644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910D6C0-5169-1E21-009A-A6DBDE472D38}"/>
                </a:ext>
              </a:extLst>
            </p:cNvPr>
            <p:cNvSpPr/>
            <p:nvPr/>
          </p:nvSpPr>
          <p:spPr>
            <a:xfrm>
              <a:off x="7762403" y="802257"/>
              <a:ext cx="2606548" cy="5429397"/>
            </a:xfrm>
            <a:prstGeom prst="roundRect">
              <a:avLst>
                <a:gd name="adj" fmla="val 93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RecordIt-D888D672-6BB1-44AE-96DB-A120B5920ADD">
              <a:hlinkClick r:id="" action="ppaction://media"/>
              <a:extLst>
                <a:ext uri="{FF2B5EF4-FFF2-40B4-BE49-F238E27FC236}">
                  <a16:creationId xmlns:a16="http://schemas.microsoft.com/office/drawing/2014/main" id="{92AE3AC4-9642-E63B-8EAF-36DCE19CBB5E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5992"/>
                  </p14:media>
                </p:ext>
              </p:extLst>
            </p:nvPr>
          </p:nvPicPr>
          <p:blipFill rotWithShape="1">
            <a:blip r:embed="rId10"/>
            <a:srcRect t="4079"/>
            <a:stretch/>
          </p:blipFill>
          <p:spPr>
            <a:xfrm>
              <a:off x="7838776" y="969310"/>
              <a:ext cx="2453801" cy="509970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6A8DC1F-C543-3814-90AD-F686D0F8B5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4126" y="2222908"/>
            <a:ext cx="709876" cy="584775"/>
          </a:xfrm>
          <a:prstGeom prst="rect">
            <a:avLst/>
          </a:prstGeom>
        </p:spPr>
      </p:pic>
      <p:sp>
        <p:nvSpPr>
          <p:cNvPr id="26" name="Arrow: Bent 25">
            <a:extLst>
              <a:ext uri="{FF2B5EF4-FFF2-40B4-BE49-F238E27FC236}">
                <a16:creationId xmlns:a16="http://schemas.microsoft.com/office/drawing/2014/main" id="{AEB18BD1-12E1-B0D2-49B8-BA05A5A65688}"/>
              </a:ext>
            </a:extLst>
          </p:cNvPr>
          <p:cNvSpPr/>
          <p:nvPr/>
        </p:nvSpPr>
        <p:spPr>
          <a:xfrm>
            <a:off x="4163388" y="1479495"/>
            <a:ext cx="1062726" cy="623274"/>
          </a:xfrm>
          <a:prstGeom prst="ben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1C23871F-840D-AC93-2552-65098F1B9AC9}"/>
              </a:ext>
            </a:extLst>
          </p:cNvPr>
          <p:cNvSpPr/>
          <p:nvPr/>
        </p:nvSpPr>
        <p:spPr>
          <a:xfrm>
            <a:off x="4106273" y="2658452"/>
            <a:ext cx="304203" cy="225148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Flowchart: Magnetic Disk 61">
            <a:extLst>
              <a:ext uri="{FF2B5EF4-FFF2-40B4-BE49-F238E27FC236}">
                <a16:creationId xmlns:a16="http://schemas.microsoft.com/office/drawing/2014/main" id="{A5FD396A-499F-15B8-90A1-2235025E857B}"/>
              </a:ext>
            </a:extLst>
          </p:cNvPr>
          <p:cNvSpPr/>
          <p:nvPr/>
        </p:nvSpPr>
        <p:spPr>
          <a:xfrm>
            <a:off x="603402" y="4754859"/>
            <a:ext cx="10750400" cy="1975516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7D06A98-6CDF-8649-7177-B7B02A2F041D}"/>
              </a:ext>
            </a:extLst>
          </p:cNvPr>
          <p:cNvSpPr txBox="1"/>
          <p:nvPr/>
        </p:nvSpPr>
        <p:spPr>
          <a:xfrm>
            <a:off x="538071" y="5323984"/>
            <a:ext cx="2073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Data and Analytics Engine</a:t>
            </a: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8AE70372-7E67-8873-83FE-0C64C2CA4244}"/>
              </a:ext>
            </a:extLst>
          </p:cNvPr>
          <p:cNvGrpSpPr/>
          <p:nvPr/>
        </p:nvGrpSpPr>
        <p:grpSpPr>
          <a:xfrm>
            <a:off x="603401" y="3506101"/>
            <a:ext cx="10750400" cy="1128619"/>
            <a:chOff x="603401" y="3506101"/>
            <a:chExt cx="10750400" cy="11286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DAF612-4104-6C39-3C36-DFB6F8A91736}"/>
                </a:ext>
              </a:extLst>
            </p:cNvPr>
            <p:cNvSpPr/>
            <p:nvPr/>
          </p:nvSpPr>
          <p:spPr>
            <a:xfrm>
              <a:off x="625761" y="3506101"/>
              <a:ext cx="10728040" cy="11286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53BD39E-66DF-38A3-F46A-60214B49DB3C}"/>
                </a:ext>
              </a:extLst>
            </p:cNvPr>
            <p:cNvSpPr txBox="1"/>
            <p:nvPr/>
          </p:nvSpPr>
          <p:spPr>
            <a:xfrm>
              <a:off x="603401" y="3529644"/>
              <a:ext cx="1765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Logic (Micro Services)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4B1D5CC-FB78-F165-3334-526BB34C7A8E}"/>
                </a:ext>
              </a:extLst>
            </p:cNvPr>
            <p:cNvSpPr/>
            <p:nvPr/>
          </p:nvSpPr>
          <p:spPr>
            <a:xfrm>
              <a:off x="2455115" y="3857219"/>
              <a:ext cx="1603596" cy="644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Engagement Engine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Personalisation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Recommendations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Nudges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Recognition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5143011-FEBD-6BD6-FBD8-FD73183AA4C2}"/>
                </a:ext>
              </a:extLst>
            </p:cNvPr>
            <p:cNvSpPr/>
            <p:nvPr/>
          </p:nvSpPr>
          <p:spPr>
            <a:xfrm>
              <a:off x="5986047" y="3857729"/>
              <a:ext cx="1603596" cy="644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Analytics Engine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Dashboard, Reports and Insights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Algorithms and AI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Advanced Analytics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Import / Export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65B7572-E023-D3C3-0E5F-392B8BF0D98F}"/>
                </a:ext>
              </a:extLst>
            </p:cNvPr>
            <p:cNvSpPr/>
            <p:nvPr/>
          </p:nvSpPr>
          <p:spPr>
            <a:xfrm>
              <a:off x="7660000" y="3846324"/>
              <a:ext cx="1603739" cy="644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Contextual Engine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Human Capital Management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Project Management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Governance Risk and Compliance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etc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D305413-59B3-E491-1003-21B460553BF4}"/>
                </a:ext>
              </a:extLst>
            </p:cNvPr>
            <p:cNvSpPr/>
            <p:nvPr/>
          </p:nvSpPr>
          <p:spPr>
            <a:xfrm>
              <a:off x="4163388" y="3846324"/>
              <a:ext cx="1741357" cy="644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Content Engine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Surveys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Learning Modules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Development Plans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Content Library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7DC7DC4-0ECE-A726-999B-600A5518608C}"/>
                </a:ext>
              </a:extLst>
            </p:cNvPr>
            <p:cNvSpPr/>
            <p:nvPr/>
          </p:nvSpPr>
          <p:spPr>
            <a:xfrm>
              <a:off x="756168" y="3868093"/>
              <a:ext cx="1603596" cy="644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Privacy &amp; Security Engine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Identity and Access Management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Authentication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Authorisation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Data Integrity</a:t>
              </a: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0A466F11-546F-81B0-63F6-20D79ACAFF41}"/>
                </a:ext>
              </a:extLst>
            </p:cNvPr>
            <p:cNvSpPr/>
            <p:nvPr/>
          </p:nvSpPr>
          <p:spPr>
            <a:xfrm>
              <a:off x="9344978" y="3846324"/>
              <a:ext cx="1603739" cy="644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</a:rPr>
                <a:t>Data and Process Engine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Workflow and Approvals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Task Management</a:t>
              </a:r>
            </a:p>
            <a:p>
              <a:r>
                <a:rPr lang="en-GB" sz="800" dirty="0">
                  <a:solidFill>
                    <a:schemeClr val="tx1"/>
                  </a:solidFill>
                </a:rPr>
                <a:t>Process Management</a:t>
              </a:r>
            </a:p>
            <a:p>
              <a:endParaRPr lang="en-GB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129722-73CE-F65D-47D5-5AC66F6CC2E9}"/>
              </a:ext>
            </a:extLst>
          </p:cNvPr>
          <p:cNvSpPr txBox="1"/>
          <p:nvPr/>
        </p:nvSpPr>
        <p:spPr>
          <a:xfrm>
            <a:off x="4859631" y="4941070"/>
            <a:ext cx="1734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Data &amp; Delivery Platform</a:t>
            </a:r>
            <a:endParaRPr lang="en-AU" sz="1200" dirty="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D2B5687-B3DE-5B90-7E1C-8D9D252E52A8}"/>
              </a:ext>
            </a:extLst>
          </p:cNvPr>
          <p:cNvCxnSpPr>
            <a:cxnSpLocks/>
          </p:cNvCxnSpPr>
          <p:nvPr/>
        </p:nvCxnSpPr>
        <p:spPr>
          <a:xfrm flipH="1">
            <a:off x="7760417" y="6233672"/>
            <a:ext cx="250373" cy="17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C844106-994E-A59C-1E1A-CE8DB11DD46E}"/>
              </a:ext>
            </a:extLst>
          </p:cNvPr>
          <p:cNvCxnSpPr>
            <a:cxnSpLocks/>
          </p:cNvCxnSpPr>
          <p:nvPr/>
        </p:nvCxnSpPr>
        <p:spPr>
          <a:xfrm flipH="1">
            <a:off x="7727762" y="6527586"/>
            <a:ext cx="250373" cy="17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B2291C1-927D-04FE-1E2D-238ADF84F2B1}"/>
              </a:ext>
            </a:extLst>
          </p:cNvPr>
          <p:cNvCxnSpPr>
            <a:cxnSpLocks/>
          </p:cNvCxnSpPr>
          <p:nvPr/>
        </p:nvCxnSpPr>
        <p:spPr>
          <a:xfrm>
            <a:off x="8355941" y="6259284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D83BB59-ED04-7CE1-183F-E52419692A15}"/>
              </a:ext>
            </a:extLst>
          </p:cNvPr>
          <p:cNvCxnSpPr>
            <a:cxnSpLocks/>
          </p:cNvCxnSpPr>
          <p:nvPr/>
        </p:nvCxnSpPr>
        <p:spPr>
          <a:xfrm>
            <a:off x="8345055" y="6019798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0929B2A-5210-F0D2-17EC-783DC418ED37}"/>
              </a:ext>
            </a:extLst>
          </p:cNvPr>
          <p:cNvCxnSpPr>
            <a:cxnSpLocks/>
          </p:cNvCxnSpPr>
          <p:nvPr/>
        </p:nvCxnSpPr>
        <p:spPr>
          <a:xfrm>
            <a:off x="9172371" y="5998027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95A8870-75A9-70AD-5400-496E3FD22587}"/>
              </a:ext>
            </a:extLst>
          </p:cNvPr>
          <p:cNvCxnSpPr>
            <a:cxnSpLocks/>
          </p:cNvCxnSpPr>
          <p:nvPr/>
        </p:nvCxnSpPr>
        <p:spPr>
          <a:xfrm>
            <a:off x="4741887" y="6172198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5209E75-7952-0B02-A7F8-C249293DDDA1}"/>
              </a:ext>
            </a:extLst>
          </p:cNvPr>
          <p:cNvCxnSpPr>
            <a:cxnSpLocks/>
          </p:cNvCxnSpPr>
          <p:nvPr/>
        </p:nvCxnSpPr>
        <p:spPr>
          <a:xfrm>
            <a:off x="4181860" y="6436982"/>
            <a:ext cx="36954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57B0EC-4DCE-7E25-B3CB-A5E40A38A39F}"/>
              </a:ext>
            </a:extLst>
          </p:cNvPr>
          <p:cNvCxnSpPr>
            <a:cxnSpLocks/>
          </p:cNvCxnSpPr>
          <p:nvPr/>
        </p:nvCxnSpPr>
        <p:spPr>
          <a:xfrm>
            <a:off x="3947229" y="5791200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26B5C9F-03DA-0946-2619-24524C335CF2}"/>
              </a:ext>
            </a:extLst>
          </p:cNvPr>
          <p:cNvCxnSpPr>
            <a:cxnSpLocks/>
          </p:cNvCxnSpPr>
          <p:nvPr/>
        </p:nvCxnSpPr>
        <p:spPr>
          <a:xfrm>
            <a:off x="3936345" y="6193971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9434A7D-CB67-C00B-4901-DAC1B3CE6719}"/>
              </a:ext>
            </a:extLst>
          </p:cNvPr>
          <p:cNvCxnSpPr>
            <a:cxnSpLocks/>
          </p:cNvCxnSpPr>
          <p:nvPr/>
        </p:nvCxnSpPr>
        <p:spPr>
          <a:xfrm>
            <a:off x="2945744" y="5758542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D6FA4E9-DD4D-594C-5CF7-F59271D0A71A}"/>
              </a:ext>
            </a:extLst>
          </p:cNvPr>
          <p:cNvCxnSpPr>
            <a:cxnSpLocks/>
          </p:cNvCxnSpPr>
          <p:nvPr/>
        </p:nvCxnSpPr>
        <p:spPr>
          <a:xfrm>
            <a:off x="2956627" y="6096000"/>
            <a:ext cx="0" cy="1669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C94D299-CCD0-400E-B78C-90EA59F01B1E}"/>
              </a:ext>
            </a:extLst>
          </p:cNvPr>
          <p:cNvSpPr/>
          <p:nvPr/>
        </p:nvSpPr>
        <p:spPr>
          <a:xfrm>
            <a:off x="7971253" y="5826902"/>
            <a:ext cx="772955" cy="254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Organisations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FFB45-EAE7-4FEC-809E-43D85E5AEDAD}"/>
              </a:ext>
            </a:extLst>
          </p:cNvPr>
          <p:cNvSpPr/>
          <p:nvPr/>
        </p:nvSpPr>
        <p:spPr>
          <a:xfrm>
            <a:off x="7516798" y="5444693"/>
            <a:ext cx="665838" cy="2257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Channels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0D0CEA-A1B8-44C5-80E6-9E581F0C642C}"/>
              </a:ext>
            </a:extLst>
          </p:cNvPr>
          <p:cNvSpPr/>
          <p:nvPr/>
        </p:nvSpPr>
        <p:spPr>
          <a:xfrm>
            <a:off x="8321463" y="5451338"/>
            <a:ext cx="878021" cy="2190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Subscriptions</a:t>
            </a:r>
            <a:endParaRPr lang="en-AU" sz="8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482038-A050-48CC-B245-9B60E5B1CB60}"/>
              </a:ext>
            </a:extLst>
          </p:cNvPr>
          <p:cNvSpPr/>
          <p:nvPr/>
        </p:nvSpPr>
        <p:spPr>
          <a:xfrm>
            <a:off x="8834794" y="6116116"/>
            <a:ext cx="772949" cy="3208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Entitlements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4BA8CD-A7EF-4331-A429-F487EDEE2C81}"/>
              </a:ext>
            </a:extLst>
          </p:cNvPr>
          <p:cNvSpPr/>
          <p:nvPr/>
        </p:nvSpPr>
        <p:spPr>
          <a:xfrm>
            <a:off x="8842404" y="5833246"/>
            <a:ext cx="716034" cy="2185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Packages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F03D4A3-FA05-4001-A6D4-FDA481A86545}"/>
              </a:ext>
            </a:extLst>
          </p:cNvPr>
          <p:cNvSpPr/>
          <p:nvPr/>
        </p:nvSpPr>
        <p:spPr>
          <a:xfrm>
            <a:off x="2644668" y="6201068"/>
            <a:ext cx="66560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Pulse Questions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C9A7F3-F2B5-B2F9-02F3-EFFE6FB2B33A}"/>
              </a:ext>
            </a:extLst>
          </p:cNvPr>
          <p:cNvSpPr/>
          <p:nvPr/>
        </p:nvSpPr>
        <p:spPr>
          <a:xfrm>
            <a:off x="6831272" y="5774606"/>
            <a:ext cx="961374" cy="1801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Content Library</a:t>
            </a:r>
            <a:endParaRPr lang="en-AU" sz="8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F8DED2-A3F6-2214-C6B8-624C729CC485}"/>
              </a:ext>
            </a:extLst>
          </p:cNvPr>
          <p:cNvSpPr/>
          <p:nvPr/>
        </p:nvSpPr>
        <p:spPr>
          <a:xfrm>
            <a:off x="6831270" y="6041338"/>
            <a:ext cx="961378" cy="3020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D</a:t>
            </a:r>
            <a:r>
              <a:rPr lang="en-AU" sz="800" dirty="0" err="1">
                <a:solidFill>
                  <a:schemeClr val="tx1"/>
                </a:solidFill>
              </a:rPr>
              <a:t>evelopment</a:t>
            </a:r>
            <a:r>
              <a:rPr lang="en-AU" sz="800" dirty="0">
                <a:solidFill>
                  <a:schemeClr val="tx1"/>
                </a:solidFill>
              </a:rPr>
              <a:t> Plans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63A093E-4A9D-F309-7CE3-8514A0EBAC85}"/>
              </a:ext>
            </a:extLst>
          </p:cNvPr>
          <p:cNvSpPr/>
          <p:nvPr/>
        </p:nvSpPr>
        <p:spPr>
          <a:xfrm rot="16200000">
            <a:off x="8726318" y="5386319"/>
            <a:ext cx="112307" cy="716034"/>
          </a:xfrm>
          <a:prstGeom prst="rightBrace">
            <a:avLst>
              <a:gd name="adj1" fmla="val 51881"/>
              <a:gd name="adj2" fmla="val 50000"/>
            </a:avLst>
          </a:prstGeom>
          <a:solidFill>
            <a:schemeClr val="bg1">
              <a:lumMod val="85000"/>
            </a:scheme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51BE01-AAEB-2396-949E-863002394D92}"/>
              </a:ext>
            </a:extLst>
          </p:cNvPr>
          <p:cNvSpPr/>
          <p:nvPr/>
        </p:nvSpPr>
        <p:spPr>
          <a:xfrm>
            <a:off x="7971254" y="6132373"/>
            <a:ext cx="772954" cy="21856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Teams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C01DC7-A4C5-5215-05C0-E404E88198B0}"/>
              </a:ext>
            </a:extLst>
          </p:cNvPr>
          <p:cNvSpPr/>
          <p:nvPr/>
        </p:nvSpPr>
        <p:spPr>
          <a:xfrm>
            <a:off x="7971254" y="6401605"/>
            <a:ext cx="772954" cy="24018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Members</a:t>
            </a:r>
            <a:endParaRPr lang="en-AU" sz="800" dirty="0">
              <a:solidFill>
                <a:schemeClr val="tx1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84BC55-F6F5-AD94-8FDB-5940D60EC6F2}"/>
              </a:ext>
            </a:extLst>
          </p:cNvPr>
          <p:cNvSpPr/>
          <p:nvPr/>
        </p:nvSpPr>
        <p:spPr>
          <a:xfrm>
            <a:off x="4418375" y="6302269"/>
            <a:ext cx="654922" cy="27659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Responses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05227F1-7C0F-076E-7EE0-D9510BB7CB1F}"/>
              </a:ext>
            </a:extLst>
          </p:cNvPr>
          <p:cNvSpPr/>
          <p:nvPr/>
        </p:nvSpPr>
        <p:spPr>
          <a:xfrm>
            <a:off x="2644668" y="5912539"/>
            <a:ext cx="670519" cy="220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Products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CA2B929-9B70-BF1C-73EB-59AC5F975F36}"/>
              </a:ext>
            </a:extLst>
          </p:cNvPr>
          <p:cNvSpPr/>
          <p:nvPr/>
        </p:nvSpPr>
        <p:spPr>
          <a:xfrm>
            <a:off x="2644668" y="5601299"/>
            <a:ext cx="670519" cy="2429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Projects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E103A22-6FBD-F114-821D-4FE62028350E}"/>
              </a:ext>
            </a:extLst>
          </p:cNvPr>
          <p:cNvSpPr/>
          <p:nvPr/>
        </p:nvSpPr>
        <p:spPr>
          <a:xfrm>
            <a:off x="4418374" y="5932302"/>
            <a:ext cx="654922" cy="27617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Results (Big Data)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75068F4-B04A-5ED3-52A2-4F7C317EDC3D}"/>
              </a:ext>
            </a:extLst>
          </p:cNvPr>
          <p:cNvSpPr/>
          <p:nvPr/>
        </p:nvSpPr>
        <p:spPr>
          <a:xfrm>
            <a:off x="3580308" y="6293793"/>
            <a:ext cx="747350" cy="28506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Participants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DB4976B-69E9-6D1D-85A2-8EED0ED22C09}"/>
              </a:ext>
            </a:extLst>
          </p:cNvPr>
          <p:cNvSpPr/>
          <p:nvPr/>
        </p:nvSpPr>
        <p:spPr>
          <a:xfrm>
            <a:off x="3580308" y="5957173"/>
            <a:ext cx="750391" cy="2395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Teams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6C50FBB-AB92-835F-5EAB-5CA8F697D2D7}"/>
              </a:ext>
            </a:extLst>
          </p:cNvPr>
          <p:cNvSpPr/>
          <p:nvPr/>
        </p:nvSpPr>
        <p:spPr>
          <a:xfrm>
            <a:off x="3580308" y="5583957"/>
            <a:ext cx="780059" cy="2492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800" dirty="0">
                <a:solidFill>
                  <a:schemeClr val="tx1"/>
                </a:solidFill>
              </a:rPr>
              <a:t>Organisations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09FA696-2051-41CA-5A73-69841CAE1E04}"/>
              </a:ext>
            </a:extLst>
          </p:cNvPr>
          <p:cNvCxnSpPr>
            <a:cxnSpLocks/>
            <a:stCxn id="119" idx="1"/>
          </p:cNvCxnSpPr>
          <p:nvPr/>
        </p:nvCxnSpPr>
        <p:spPr>
          <a:xfrm flipH="1">
            <a:off x="3329935" y="5708601"/>
            <a:ext cx="250373" cy="151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6CA0DA32-E844-3AF2-CDCC-3D3958B9309D}"/>
              </a:ext>
            </a:extLst>
          </p:cNvPr>
          <p:cNvCxnSpPr>
            <a:cxnSpLocks/>
          </p:cNvCxnSpPr>
          <p:nvPr/>
        </p:nvCxnSpPr>
        <p:spPr>
          <a:xfrm flipH="1">
            <a:off x="8180455" y="5555237"/>
            <a:ext cx="1306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Flowchart: Magnetic Disk 1035">
            <a:extLst>
              <a:ext uri="{FF2B5EF4-FFF2-40B4-BE49-F238E27FC236}">
                <a16:creationId xmlns:a16="http://schemas.microsoft.com/office/drawing/2014/main" id="{3F5C6524-DA40-C845-B9BB-B7BC744137F3}"/>
              </a:ext>
            </a:extLst>
          </p:cNvPr>
          <p:cNvSpPr/>
          <p:nvPr/>
        </p:nvSpPr>
        <p:spPr>
          <a:xfrm>
            <a:off x="5361852" y="5442442"/>
            <a:ext cx="931637" cy="1244390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>
              <a:solidFill>
                <a:schemeClr val="tx1"/>
              </a:solidFill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F7A40448-59DE-91D2-35CE-548AD1CDD5C1}"/>
              </a:ext>
            </a:extLst>
          </p:cNvPr>
          <p:cNvSpPr/>
          <p:nvPr/>
        </p:nvSpPr>
        <p:spPr>
          <a:xfrm>
            <a:off x="5462567" y="5880227"/>
            <a:ext cx="747022" cy="588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Structured Learning and Engagement</a:t>
            </a:r>
            <a:endParaRPr lang="en-AU" sz="800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786A73B-5C2C-2C56-EAC4-D0F064E91A71}"/>
              </a:ext>
            </a:extLst>
          </p:cNvPr>
          <p:cNvSpPr/>
          <p:nvPr/>
        </p:nvSpPr>
        <p:spPr>
          <a:xfrm>
            <a:off x="6831273" y="6449520"/>
            <a:ext cx="961374" cy="1801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Certification</a:t>
            </a:r>
            <a:endParaRPr lang="en-AU" sz="800" dirty="0">
              <a:solidFill>
                <a:schemeClr val="tx1"/>
              </a:solidFill>
            </a:endParaRP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F2D68B83-802F-EEE6-D914-73954CE028D1}"/>
              </a:ext>
            </a:extLst>
          </p:cNvPr>
          <p:cNvSpPr/>
          <p:nvPr/>
        </p:nvSpPr>
        <p:spPr>
          <a:xfrm rot="10800000">
            <a:off x="6522090" y="6147620"/>
            <a:ext cx="313562" cy="420355"/>
          </a:xfrm>
          <a:prstGeom prst="rightBrace">
            <a:avLst>
              <a:gd name="adj1" fmla="val 21628"/>
              <a:gd name="adj2" fmla="val 50000"/>
            </a:avLst>
          </a:prstGeom>
          <a:solidFill>
            <a:schemeClr val="bg1">
              <a:lumMod val="85000"/>
            </a:schemeClr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BDBD5A9-8FD8-D2DE-FB18-700B048F47FE}"/>
              </a:ext>
            </a:extLst>
          </p:cNvPr>
          <p:cNvCxnSpPr>
            <a:cxnSpLocks/>
          </p:cNvCxnSpPr>
          <p:nvPr/>
        </p:nvCxnSpPr>
        <p:spPr>
          <a:xfrm flipH="1">
            <a:off x="6293489" y="6360782"/>
            <a:ext cx="26501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TextBox 1034">
            <a:extLst>
              <a:ext uri="{FF2B5EF4-FFF2-40B4-BE49-F238E27FC236}">
                <a16:creationId xmlns:a16="http://schemas.microsoft.com/office/drawing/2014/main" id="{D0996761-DC55-1DB0-599F-36C481B670E5}"/>
              </a:ext>
            </a:extLst>
          </p:cNvPr>
          <p:cNvSpPr txBox="1"/>
          <p:nvPr/>
        </p:nvSpPr>
        <p:spPr>
          <a:xfrm>
            <a:off x="5582583" y="5519125"/>
            <a:ext cx="513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LMS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8468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4" grpId="0"/>
      <p:bldP spid="1048" grpId="0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13DD7C-0017-51C1-7CEF-C05B0C81646D}"/>
              </a:ext>
            </a:extLst>
          </p:cNvPr>
          <p:cNvSpPr/>
          <p:nvPr/>
        </p:nvSpPr>
        <p:spPr>
          <a:xfrm>
            <a:off x="8113490" y="1392495"/>
            <a:ext cx="3602552" cy="5113502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0F3B20-7BE3-10EA-374A-66A72C692A24}"/>
              </a:ext>
            </a:extLst>
          </p:cNvPr>
          <p:cNvSpPr/>
          <p:nvPr/>
        </p:nvSpPr>
        <p:spPr>
          <a:xfrm>
            <a:off x="119345" y="1392495"/>
            <a:ext cx="3173739" cy="511350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59FBD7-8047-B087-E909-4E80D4996C2E}"/>
              </a:ext>
            </a:extLst>
          </p:cNvPr>
          <p:cNvSpPr/>
          <p:nvPr/>
        </p:nvSpPr>
        <p:spPr>
          <a:xfrm>
            <a:off x="3365101" y="1392495"/>
            <a:ext cx="4686328" cy="5113502"/>
          </a:xfrm>
          <a:prstGeom prst="rect">
            <a:avLst/>
          </a:prstGeom>
          <a:gradFill>
            <a:gsLst>
              <a:gs pos="20000">
                <a:schemeClr val="accent6">
                  <a:alpha val="50000"/>
                </a:schemeClr>
              </a:gs>
              <a:gs pos="100000">
                <a:schemeClr val="accent1"/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60000"/>
                  <a:lumOff val="40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63DAD4-11BA-A031-B235-4A3FF6BD61E5}"/>
              </a:ext>
            </a:extLst>
          </p:cNvPr>
          <p:cNvSpPr/>
          <p:nvPr/>
        </p:nvSpPr>
        <p:spPr>
          <a:xfrm>
            <a:off x="116874" y="1013682"/>
            <a:ext cx="1633977" cy="526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261F7C-921E-48C4-3C65-8D9933BEBDEB}"/>
              </a:ext>
            </a:extLst>
          </p:cNvPr>
          <p:cNvSpPr/>
          <p:nvPr/>
        </p:nvSpPr>
        <p:spPr>
          <a:xfrm>
            <a:off x="8084484" y="1018633"/>
            <a:ext cx="3862206" cy="526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60577B-F046-7D4A-E995-1D80F70D5922}"/>
              </a:ext>
            </a:extLst>
          </p:cNvPr>
          <p:cNvSpPr/>
          <p:nvPr/>
        </p:nvSpPr>
        <p:spPr>
          <a:xfrm>
            <a:off x="1764204" y="1021539"/>
            <a:ext cx="6309679" cy="5267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7AB8CF-AE0F-624B-2348-F1D46A345C6B}"/>
              </a:ext>
            </a:extLst>
          </p:cNvPr>
          <p:cNvSpPr/>
          <p:nvPr/>
        </p:nvSpPr>
        <p:spPr>
          <a:xfrm>
            <a:off x="245310" y="2964279"/>
            <a:ext cx="1406164" cy="68747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Psychological Safety and Inclusivity</a:t>
            </a:r>
            <a:endParaRPr lang="en-AU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A6DD15-B127-F36A-A208-CB51FFDADD01}"/>
              </a:ext>
            </a:extLst>
          </p:cNvPr>
          <p:cNvSpPr/>
          <p:nvPr/>
        </p:nvSpPr>
        <p:spPr>
          <a:xfrm>
            <a:off x="1857688" y="2551336"/>
            <a:ext cx="1384954" cy="45580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Psychological Safety </a:t>
            </a:r>
          </a:p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(Inside and Outside)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9F55D6-A29A-AE20-986C-AD5822944D4E}"/>
              </a:ext>
            </a:extLst>
          </p:cNvPr>
          <p:cNvSpPr/>
          <p:nvPr/>
        </p:nvSpPr>
        <p:spPr>
          <a:xfrm>
            <a:off x="1868685" y="3065124"/>
            <a:ext cx="1392804" cy="3643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Risk Factors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25F211-3718-7169-AD7B-4DC8260F0F69}"/>
              </a:ext>
            </a:extLst>
          </p:cNvPr>
          <p:cNvSpPr/>
          <p:nvPr/>
        </p:nvSpPr>
        <p:spPr>
          <a:xfrm>
            <a:off x="8255350" y="2213187"/>
            <a:ext cx="1604912" cy="94268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Human Resources</a:t>
            </a:r>
            <a:endParaRPr lang="en-AU" sz="1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5E25EB-42EE-487C-9B53-F79BD033645D}"/>
              </a:ext>
            </a:extLst>
          </p:cNvPr>
          <p:cNvSpPr/>
          <p:nvPr/>
        </p:nvSpPr>
        <p:spPr>
          <a:xfrm>
            <a:off x="8245736" y="3835821"/>
            <a:ext cx="1615909" cy="94268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Governance, Risk and Compliance</a:t>
            </a:r>
            <a:endParaRPr lang="en-AU" sz="1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EE4AFA-96DC-07CF-78A9-A61DCDDBC414}"/>
              </a:ext>
            </a:extLst>
          </p:cNvPr>
          <p:cNvSpPr/>
          <p:nvPr/>
        </p:nvSpPr>
        <p:spPr>
          <a:xfrm>
            <a:off x="8227069" y="5110981"/>
            <a:ext cx="1615910" cy="94268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Projects</a:t>
            </a:r>
            <a:endParaRPr lang="en-AU" sz="1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C02195-ADC4-4AD6-6F2F-B91F2485E4B2}"/>
              </a:ext>
            </a:extLst>
          </p:cNvPr>
          <p:cNvSpPr/>
          <p:nvPr/>
        </p:nvSpPr>
        <p:spPr>
          <a:xfrm>
            <a:off x="3387970" y="2317013"/>
            <a:ext cx="1377708" cy="5917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I felt fully included as a member of the team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86CB64-750B-5737-5C10-2DC594D784F2}"/>
              </a:ext>
            </a:extLst>
          </p:cNvPr>
          <p:cNvSpPr/>
          <p:nvPr/>
        </p:nvSpPr>
        <p:spPr>
          <a:xfrm>
            <a:off x="3387970" y="2956867"/>
            <a:ext cx="1398701" cy="5544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0" i="0" dirty="0">
                <a:solidFill>
                  <a:schemeClr val="bg2">
                    <a:lumMod val="25000"/>
                  </a:schemeClr>
                </a:solidFill>
                <a:effectLst/>
              </a:rPr>
              <a:t>I was trusted to do my job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4A8D3-B336-2192-B5FA-0AF78AFE5463}"/>
              </a:ext>
            </a:extLst>
          </p:cNvPr>
          <p:cNvSpPr/>
          <p:nvPr/>
        </p:nvSpPr>
        <p:spPr>
          <a:xfrm>
            <a:off x="3386305" y="3559452"/>
            <a:ext cx="1398703" cy="5544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0" i="0" dirty="0">
                <a:solidFill>
                  <a:schemeClr val="bg2">
                    <a:lumMod val="25000"/>
                  </a:schemeClr>
                </a:solidFill>
                <a:effectLst/>
              </a:rPr>
              <a:t>I was encouraged to use my skills and knowledge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7BA87B-C30D-192A-F8CA-8DFA75EB1698}"/>
              </a:ext>
            </a:extLst>
          </p:cNvPr>
          <p:cNvSpPr/>
          <p:nvPr/>
        </p:nvSpPr>
        <p:spPr>
          <a:xfrm>
            <a:off x="3383361" y="4162036"/>
            <a:ext cx="1407101" cy="5250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  <a:effectLst/>
              </a:rPr>
              <a:t>I felt the effort I put in was equal to the reward I took out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F94964-CA94-4F46-44B4-532E35DC82D5}"/>
              </a:ext>
            </a:extLst>
          </p:cNvPr>
          <p:cNvSpPr/>
          <p:nvPr/>
        </p:nvSpPr>
        <p:spPr>
          <a:xfrm>
            <a:off x="3375057" y="4735236"/>
            <a:ext cx="1398702" cy="460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  <a:effectLst/>
              </a:rPr>
              <a:t>etc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C5C089-207B-A50E-69E9-3DCF7A2F833E}"/>
              </a:ext>
            </a:extLst>
          </p:cNvPr>
          <p:cNvSpPr txBox="1"/>
          <p:nvPr/>
        </p:nvSpPr>
        <p:spPr>
          <a:xfrm>
            <a:off x="-51098" y="74708"/>
            <a:ext cx="65533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Business Intelligence Platform</a:t>
            </a:r>
          </a:p>
          <a:p>
            <a:r>
              <a:rPr lang="en-GB" sz="2800" b="1" i="1" dirty="0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Context and Relevance</a:t>
            </a:r>
            <a:endParaRPr lang="en-AU" sz="20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3FE33A-CE2E-954C-1386-FDDD7379B2C8}"/>
              </a:ext>
            </a:extLst>
          </p:cNvPr>
          <p:cNvSpPr txBox="1"/>
          <p:nvPr/>
        </p:nvSpPr>
        <p:spPr>
          <a:xfrm>
            <a:off x="362670" y="1450134"/>
            <a:ext cx="1055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DDI </a:t>
            </a:r>
          </a:p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Program</a:t>
            </a:r>
            <a:endParaRPr lang="en-AU" sz="20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842576-8315-E5EC-A0FB-2B945C9C461B}"/>
              </a:ext>
            </a:extLst>
          </p:cNvPr>
          <p:cNvSpPr/>
          <p:nvPr/>
        </p:nvSpPr>
        <p:spPr>
          <a:xfrm>
            <a:off x="4879762" y="2335234"/>
            <a:ext cx="1485506" cy="3718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Employee Leave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0283C8-8448-5F40-48CD-3BB1F8BCB470}"/>
              </a:ext>
            </a:extLst>
          </p:cNvPr>
          <p:cNvSpPr/>
          <p:nvPr/>
        </p:nvSpPr>
        <p:spPr>
          <a:xfrm>
            <a:off x="4879761" y="2775158"/>
            <a:ext cx="1485506" cy="3484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etc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80B067D-2714-F71F-A722-FCF25D46EC41}"/>
              </a:ext>
            </a:extLst>
          </p:cNvPr>
          <p:cNvSpPr/>
          <p:nvPr/>
        </p:nvSpPr>
        <p:spPr>
          <a:xfrm>
            <a:off x="4879761" y="3191664"/>
            <a:ext cx="1485507" cy="3484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2DED105-6A3B-D8D7-33E0-0110E5F869C9}"/>
              </a:ext>
            </a:extLst>
          </p:cNvPr>
          <p:cNvSpPr/>
          <p:nvPr/>
        </p:nvSpPr>
        <p:spPr>
          <a:xfrm>
            <a:off x="4879761" y="3608170"/>
            <a:ext cx="1493365" cy="329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6CCA39F-94D8-94F3-9DAE-CC2549327321}"/>
              </a:ext>
            </a:extLst>
          </p:cNvPr>
          <p:cNvSpPr/>
          <p:nvPr/>
        </p:nvSpPr>
        <p:spPr>
          <a:xfrm>
            <a:off x="4879761" y="4006212"/>
            <a:ext cx="1485506" cy="289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6FC002-930C-1AD2-4409-E01BBB2758C4}"/>
              </a:ext>
            </a:extLst>
          </p:cNvPr>
          <p:cNvSpPr txBox="1"/>
          <p:nvPr/>
        </p:nvSpPr>
        <p:spPr>
          <a:xfrm>
            <a:off x="8355288" y="1643691"/>
            <a:ext cx="1339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Operations</a:t>
            </a:r>
            <a:endParaRPr lang="en-AU" sz="20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B09A2D1-C94E-9C19-4A2A-DA3B3EB1CE79}"/>
              </a:ext>
            </a:extLst>
          </p:cNvPr>
          <p:cNvSpPr/>
          <p:nvPr/>
        </p:nvSpPr>
        <p:spPr>
          <a:xfrm>
            <a:off x="245310" y="3700777"/>
            <a:ext cx="1406164" cy="4687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CILCA / CISCA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34182B7-4837-93E7-E45F-9FAE6FF5494E}"/>
              </a:ext>
            </a:extLst>
          </p:cNvPr>
          <p:cNvSpPr/>
          <p:nvPr/>
        </p:nvSpPr>
        <p:spPr>
          <a:xfrm>
            <a:off x="1868685" y="3487417"/>
            <a:ext cx="1392804" cy="3484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Capability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3993F05-1D22-E658-FA7B-48BE08191156}"/>
              </a:ext>
            </a:extLst>
          </p:cNvPr>
          <p:cNvSpPr/>
          <p:nvPr/>
        </p:nvSpPr>
        <p:spPr>
          <a:xfrm>
            <a:off x="1857688" y="3893800"/>
            <a:ext cx="1392804" cy="3484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Culture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0DE0F2D-1D46-594A-5D56-7404BA6001D6}"/>
              </a:ext>
            </a:extLst>
          </p:cNvPr>
          <p:cNvSpPr/>
          <p:nvPr/>
        </p:nvSpPr>
        <p:spPr>
          <a:xfrm>
            <a:off x="1857688" y="4300184"/>
            <a:ext cx="1392804" cy="3484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</a:rPr>
              <a:t>Impact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186AAFA-82C8-51BB-128F-1CCB9256224D}"/>
              </a:ext>
            </a:extLst>
          </p:cNvPr>
          <p:cNvSpPr/>
          <p:nvPr/>
        </p:nvSpPr>
        <p:spPr>
          <a:xfrm>
            <a:off x="4862479" y="4363413"/>
            <a:ext cx="1485506" cy="3718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5FC4B6B-3065-232F-2115-1EE47C7FF0DB}"/>
              </a:ext>
            </a:extLst>
          </p:cNvPr>
          <p:cNvSpPr/>
          <p:nvPr/>
        </p:nvSpPr>
        <p:spPr>
          <a:xfrm>
            <a:off x="4862478" y="4803337"/>
            <a:ext cx="1485506" cy="3484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94395AA-2EAC-62D7-3CC9-607C729E2AF2}"/>
              </a:ext>
            </a:extLst>
          </p:cNvPr>
          <p:cNvSpPr txBox="1"/>
          <p:nvPr/>
        </p:nvSpPr>
        <p:spPr>
          <a:xfrm>
            <a:off x="2142233" y="1827208"/>
            <a:ext cx="815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Insights</a:t>
            </a:r>
            <a:endParaRPr lang="en-AU" sz="1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BABC5D-9014-8743-9F30-513F16DBB954}"/>
              </a:ext>
            </a:extLst>
          </p:cNvPr>
          <p:cNvSpPr txBox="1"/>
          <p:nvPr/>
        </p:nvSpPr>
        <p:spPr>
          <a:xfrm>
            <a:off x="3659076" y="1827297"/>
            <a:ext cx="713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Action</a:t>
            </a:r>
            <a:endParaRPr lang="en-AU" sz="1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07AFE06-A3C9-73F4-E4CF-810DB4204B61}"/>
              </a:ext>
            </a:extLst>
          </p:cNvPr>
          <p:cNvSpPr/>
          <p:nvPr/>
        </p:nvSpPr>
        <p:spPr>
          <a:xfrm>
            <a:off x="6501171" y="1436397"/>
            <a:ext cx="1454866" cy="3751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Workforce Planning and Management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8964F73-456C-491E-86BD-4FA6051F77A8}"/>
              </a:ext>
            </a:extLst>
          </p:cNvPr>
          <p:cNvSpPr/>
          <p:nvPr/>
        </p:nvSpPr>
        <p:spPr>
          <a:xfrm>
            <a:off x="6512168" y="1861025"/>
            <a:ext cx="1454866" cy="3643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Personal Development Plans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018D99D-4D15-6407-1F09-0A34AB47DD25}"/>
              </a:ext>
            </a:extLst>
          </p:cNvPr>
          <p:cNvSpPr/>
          <p:nvPr/>
        </p:nvSpPr>
        <p:spPr>
          <a:xfrm>
            <a:off x="6512168" y="2274853"/>
            <a:ext cx="1454866" cy="348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Training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26742E1-21B3-F830-7A92-3CB4A019DE2B}"/>
              </a:ext>
            </a:extLst>
          </p:cNvPr>
          <p:cNvSpPr/>
          <p:nvPr/>
        </p:nvSpPr>
        <p:spPr>
          <a:xfrm>
            <a:off x="6512168" y="2672771"/>
            <a:ext cx="1443869" cy="348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Staff Feedback (360)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441651B-35FE-B07C-C3F1-000F90C9726B}"/>
              </a:ext>
            </a:extLst>
          </p:cNvPr>
          <p:cNvSpPr/>
          <p:nvPr/>
        </p:nvSpPr>
        <p:spPr>
          <a:xfrm>
            <a:off x="6512168" y="3070689"/>
            <a:ext cx="1443869" cy="348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Knowledge base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89B7A92-2D3D-4660-04E1-AB7A2E134D27}"/>
              </a:ext>
            </a:extLst>
          </p:cNvPr>
          <p:cNvSpPr/>
          <p:nvPr/>
        </p:nvSpPr>
        <p:spPr>
          <a:xfrm>
            <a:off x="6515711" y="3468607"/>
            <a:ext cx="1418614" cy="3744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Role / Skill Matrix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1032AAB-D33D-469D-9779-AFA703B1F772}"/>
              </a:ext>
            </a:extLst>
          </p:cNvPr>
          <p:cNvSpPr/>
          <p:nvPr/>
        </p:nvSpPr>
        <p:spPr>
          <a:xfrm>
            <a:off x="6515712" y="3892543"/>
            <a:ext cx="1418614" cy="8789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Assurance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bg2">
                    <a:lumMod val="25000"/>
                  </a:schemeClr>
                </a:solidFill>
                <a:ea typeface="Calibri Light" charset="0"/>
                <a:cs typeface="Segoe UI" panose="020B0502040204020203" pitchFamily="34" charset="0"/>
              </a:rPr>
              <a:t>- Inclusivity and Diversity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 - OHS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bg2">
                    <a:lumMod val="25000"/>
                  </a:schemeClr>
                </a:solidFill>
                <a:ea typeface="Calibri Light" charset="0"/>
                <a:cs typeface="Segoe UI" panose="020B0502040204020203" pitchFamily="34" charset="0"/>
              </a:rPr>
              <a:t> - Incident Management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1ECC6BA-D39E-7FE8-67C3-7B78C085EC32}"/>
              </a:ext>
            </a:extLst>
          </p:cNvPr>
          <p:cNvSpPr/>
          <p:nvPr/>
        </p:nvSpPr>
        <p:spPr>
          <a:xfrm>
            <a:off x="6502299" y="4821003"/>
            <a:ext cx="1453735" cy="348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Resource Planning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B6970F5-3DA0-285A-5662-4CB08AA76A2C}"/>
              </a:ext>
            </a:extLst>
          </p:cNvPr>
          <p:cNvSpPr/>
          <p:nvPr/>
        </p:nvSpPr>
        <p:spPr>
          <a:xfrm>
            <a:off x="6501171" y="5218921"/>
            <a:ext cx="1456434" cy="348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Safety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B108CAA-B3A6-3191-B484-221C1750D442}"/>
              </a:ext>
            </a:extLst>
          </p:cNvPr>
          <p:cNvSpPr/>
          <p:nvPr/>
        </p:nvSpPr>
        <p:spPr>
          <a:xfrm>
            <a:off x="6500383" y="5616839"/>
            <a:ext cx="1455653" cy="348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Calibri Light" charset="0"/>
                <a:cs typeface="Segoe UI" panose="020B0502040204020203" pitchFamily="34" charset="0"/>
              </a:rPr>
              <a:t>Operations</a:t>
            </a:r>
            <a:endParaRPr lang="en-AU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365D7CB-3A0B-22D8-5AF8-7BE02C15947F}"/>
              </a:ext>
            </a:extLst>
          </p:cNvPr>
          <p:cNvSpPr/>
          <p:nvPr/>
        </p:nvSpPr>
        <p:spPr>
          <a:xfrm>
            <a:off x="6500383" y="6014757"/>
            <a:ext cx="1458792" cy="348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kern="0" dirty="0">
                <a:solidFill>
                  <a:schemeClr val="bg2">
                    <a:lumMod val="25000"/>
                  </a:schemeClr>
                </a:solidFill>
                <a:ea typeface="Calibri Light" charset="0"/>
                <a:cs typeface="Segoe UI" panose="020B0502040204020203" pitchFamily="34" charset="0"/>
              </a:rPr>
              <a:t>Risk Management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5D3FB43-3D87-01AB-86A5-F2946874DF94}"/>
              </a:ext>
            </a:extLst>
          </p:cNvPr>
          <p:cNvSpPr txBox="1"/>
          <p:nvPr/>
        </p:nvSpPr>
        <p:spPr>
          <a:xfrm>
            <a:off x="5334346" y="1827297"/>
            <a:ext cx="603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Facts</a:t>
            </a:r>
            <a:endParaRPr lang="en-AU" sz="1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72" name="Right Brace 71">
            <a:extLst>
              <a:ext uri="{FF2B5EF4-FFF2-40B4-BE49-F238E27FC236}">
                <a16:creationId xmlns:a16="http://schemas.microsoft.com/office/drawing/2014/main" id="{DE3B2EC7-1767-2099-F776-0768DC053A5E}"/>
              </a:ext>
            </a:extLst>
          </p:cNvPr>
          <p:cNvSpPr/>
          <p:nvPr/>
        </p:nvSpPr>
        <p:spPr>
          <a:xfrm>
            <a:off x="7956035" y="5006377"/>
            <a:ext cx="292241" cy="1151890"/>
          </a:xfrm>
          <a:prstGeom prst="rightBrace">
            <a:avLst>
              <a:gd name="adj1" fmla="val 44771"/>
              <a:gd name="adj2" fmla="val 5000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22B82AF7-F52C-37F4-3D01-4FC7A1B6CBC0}"/>
              </a:ext>
            </a:extLst>
          </p:cNvPr>
          <p:cNvSpPr/>
          <p:nvPr/>
        </p:nvSpPr>
        <p:spPr>
          <a:xfrm>
            <a:off x="7985886" y="1587255"/>
            <a:ext cx="292241" cy="2201379"/>
          </a:xfrm>
          <a:prstGeom prst="rightBrace">
            <a:avLst>
              <a:gd name="adj1" fmla="val 44771"/>
              <a:gd name="adj2" fmla="val 50000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B8322-3661-642B-A996-9E505B24C7C6}"/>
              </a:ext>
            </a:extLst>
          </p:cNvPr>
          <p:cNvSpPr txBox="1"/>
          <p:nvPr/>
        </p:nvSpPr>
        <p:spPr>
          <a:xfrm>
            <a:off x="10325719" y="1627381"/>
            <a:ext cx="1043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Strategy</a:t>
            </a:r>
            <a:endParaRPr lang="en-AU" sz="20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8010B479-1173-6ABB-F18F-26C6E8404C11}"/>
              </a:ext>
            </a:extLst>
          </p:cNvPr>
          <p:cNvSpPr/>
          <p:nvPr/>
        </p:nvSpPr>
        <p:spPr>
          <a:xfrm rot="965489">
            <a:off x="941390" y="4894631"/>
            <a:ext cx="2998958" cy="869968"/>
          </a:xfrm>
          <a:prstGeom prst="curvedUp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48F7B69D-ADDC-7BA9-C16E-761BA57C354D}"/>
              </a:ext>
            </a:extLst>
          </p:cNvPr>
          <p:cNvSpPr/>
          <p:nvPr/>
        </p:nvSpPr>
        <p:spPr>
          <a:xfrm rot="10252026">
            <a:off x="5424312" y="607588"/>
            <a:ext cx="3302608" cy="860945"/>
          </a:xfrm>
          <a:prstGeom prst="curvedUpArrow">
            <a:avLst/>
          </a:prstGeom>
          <a:solidFill>
            <a:schemeClr val="accent6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0" grpId="0"/>
      <p:bldP spid="51" grpId="0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70" grpId="0"/>
      <p:bldP spid="72" grpId="0" animBg="1"/>
      <p:bldP spid="73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6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EF6FC-5B0E-1C84-3AC3-B38125F69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537" y="1688977"/>
            <a:ext cx="9574951" cy="13333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+mn-lt"/>
              </a:rPr>
              <a:t>“a belief that one will not be punished or humiliated for speaking up with ideas, questions, concerns, or mistakes, and that the team is safe for interpersonal risk taking”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>
                <a:latin typeface="+mn-lt"/>
              </a:rPr>
              <a:t>- Amy Edmondson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17972-8C52-6948-4164-319663765F9F}"/>
              </a:ext>
            </a:extLst>
          </p:cNvPr>
          <p:cNvSpPr txBox="1"/>
          <p:nvPr/>
        </p:nvSpPr>
        <p:spPr>
          <a:xfrm>
            <a:off x="2182577" y="735063"/>
            <a:ext cx="6228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50000"/>
                  </a:schemeClr>
                </a:solidFill>
                <a:ea typeface="Roboto" panose="02000000000000000000" pitchFamily="2" charset="0"/>
              </a:rPr>
              <a:t>What is psychological safety?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9382191-3C14-7491-E5AB-8FD911D452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02" t="-159"/>
          <a:stretch/>
        </p:blipFill>
        <p:spPr>
          <a:xfrm>
            <a:off x="10446488" y="5052631"/>
            <a:ext cx="1742464" cy="179349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5D5969-2034-6421-C6B6-525564E8DB5C}"/>
              </a:ext>
            </a:extLst>
          </p:cNvPr>
          <p:cNvSpPr txBox="1">
            <a:spLocks/>
          </p:cNvSpPr>
          <p:nvPr/>
        </p:nvSpPr>
        <p:spPr>
          <a:xfrm>
            <a:off x="871537" y="3493176"/>
            <a:ext cx="9831756" cy="2005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latin typeface="+mn-lt"/>
              </a:rPr>
              <a:t>There is a direct correlation between psychological safety, engagement and productivity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+mn-lt"/>
              </a:rPr>
              <a:t>A Google research study found that Psychological safety is </a:t>
            </a:r>
            <a:r>
              <a:rPr lang="en-GB" sz="2000" b="1" dirty="0">
                <a:latin typeface="+mn-lt"/>
              </a:rPr>
              <a:t>“the single most important factor for effective teams”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+mn-lt"/>
              </a:rPr>
              <a:t>Yet, another Gallup study </a:t>
            </a:r>
            <a:r>
              <a:rPr lang="en-US" sz="2000" dirty="0">
                <a:latin typeface="+mn-lt"/>
              </a:rPr>
              <a:t>indicates employees currently feel 50% less cared for by their </a:t>
            </a:r>
            <a:r>
              <a:rPr lang="en-US" sz="2000" dirty="0" err="1">
                <a:latin typeface="+mn-lt"/>
              </a:rPr>
              <a:t>organisations</a:t>
            </a:r>
            <a:r>
              <a:rPr lang="en-US" sz="2000" dirty="0">
                <a:latin typeface="+mn-lt"/>
              </a:rPr>
              <a:t> than they did 3 years ago. </a:t>
            </a:r>
            <a:endParaRPr lang="en-US" sz="2000" i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21B69-3E3D-341E-FF22-AD3F5D1EF755}"/>
              </a:ext>
            </a:extLst>
          </p:cNvPr>
          <p:cNvSpPr txBox="1"/>
          <p:nvPr/>
        </p:nvSpPr>
        <p:spPr>
          <a:xfrm>
            <a:off x="3615088" y="2846845"/>
            <a:ext cx="60976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ea typeface="Roboto" panose="02000000000000000000" pitchFamily="2" charset="0"/>
              </a:rPr>
              <a:t>Why does it matter?</a:t>
            </a:r>
            <a:endParaRPr lang="en-AU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80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4947751-7114-FE2C-334B-D98E2369A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02" t="-159"/>
          <a:stretch/>
        </p:blipFill>
        <p:spPr>
          <a:xfrm>
            <a:off x="10446488" y="5052631"/>
            <a:ext cx="1742464" cy="1793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BDF0ED-BB7B-F156-EAFF-69A9A1D4ACC4}"/>
              </a:ext>
            </a:extLst>
          </p:cNvPr>
          <p:cNvSpPr txBox="1"/>
          <p:nvPr/>
        </p:nvSpPr>
        <p:spPr>
          <a:xfrm>
            <a:off x="78952" y="530749"/>
            <a:ext cx="94736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3600" dirty="0">
                <a:solidFill>
                  <a:schemeClr val="bg2">
                    <a:lumMod val="50000"/>
                  </a:schemeClr>
                </a:solidFill>
                <a:ea typeface="Roboto" panose="02000000000000000000" pitchFamily="2" charset="0"/>
              </a:rPr>
              <a:t>A ‘normal team’ has low psychological safety and instead prefers artificial harmony.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2F45E2-7EE1-50C6-B2DE-2AED5888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89" y="2005418"/>
            <a:ext cx="6024613" cy="5058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But here’s the kicker…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E337027-DAA1-253B-FA2C-BA2D64320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89" y="2511230"/>
            <a:ext cx="11597640" cy="2965545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+mn-lt"/>
              </a:rPr>
              <a:t>In fact: most teams operate at a 3/10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+mn-lt"/>
              </a:rPr>
              <a:t>By moving that ratio to 6/10, organisations could realise:</a:t>
            </a:r>
          </a:p>
          <a:p>
            <a:pPr marL="1200150" lvl="2" indent="-285750">
              <a:lnSpc>
                <a:spcPct val="100000"/>
              </a:lnSpc>
            </a:pPr>
            <a:r>
              <a:rPr lang="en-AU" sz="2000" dirty="0">
                <a:solidFill>
                  <a:srgbClr val="1E7BBB"/>
                </a:solidFill>
                <a:ea typeface="Calibri" panose="020F0502020204030204" pitchFamily="34" charset="0"/>
                <a:cs typeface="Poppins" panose="00000500000000000000" pitchFamily="2" charset="0"/>
              </a:rPr>
              <a:t>27% reduction in turnover</a:t>
            </a:r>
          </a:p>
          <a:p>
            <a:pPr marL="1200150" lvl="2" indent="-285750">
              <a:lnSpc>
                <a:spcPct val="100000"/>
              </a:lnSpc>
            </a:pPr>
            <a:r>
              <a:rPr lang="en-AU" sz="2000" dirty="0">
                <a:solidFill>
                  <a:srgbClr val="1E7BBB"/>
                </a:solidFill>
                <a:ea typeface="Calibri" panose="020F0502020204030204" pitchFamily="34" charset="0"/>
                <a:cs typeface="Poppins" panose="00000500000000000000" pitchFamily="2" charset="0"/>
              </a:rPr>
              <a:t>40% reduction in safety incidents </a:t>
            </a:r>
          </a:p>
          <a:p>
            <a:pPr marL="1200150" lvl="2" indent="-285750">
              <a:lnSpc>
                <a:spcPct val="100000"/>
              </a:lnSpc>
            </a:pPr>
            <a:r>
              <a:rPr lang="en-AU" sz="2000" dirty="0">
                <a:solidFill>
                  <a:srgbClr val="1E7BBB"/>
                </a:solidFill>
                <a:ea typeface="Calibri" panose="020F0502020204030204" pitchFamily="34" charset="0"/>
                <a:cs typeface="Poppins" panose="00000500000000000000" pitchFamily="2" charset="0"/>
              </a:rPr>
              <a:t>12% increase in productivity. </a:t>
            </a:r>
            <a:endParaRPr lang="en-GB" sz="2000" dirty="0">
              <a:solidFill>
                <a:srgbClr val="1E7BBB"/>
              </a:solidFill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5BF2A5-8235-A216-7526-467977E0943E}"/>
              </a:ext>
            </a:extLst>
          </p:cNvPr>
          <p:cNvSpPr txBox="1"/>
          <p:nvPr/>
        </p:nvSpPr>
        <p:spPr>
          <a:xfrm>
            <a:off x="4572000" y="4791635"/>
            <a:ext cx="53187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2">
                    <a:lumMod val="50000"/>
                  </a:schemeClr>
                </a:solidFill>
                <a:ea typeface="Roboto" panose="02000000000000000000" pitchFamily="2" charset="0"/>
              </a:rPr>
              <a:t>If Psychological Safety is the answer, why aren’t we all doing it better?</a:t>
            </a:r>
            <a:endParaRPr lang="en-AU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96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uiExpand="1" build="p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to Manage your Organisation Culture — Peoplecube.ai | by Peoplecube |  Medium">
            <a:extLst>
              <a:ext uri="{FF2B5EF4-FFF2-40B4-BE49-F238E27FC236}">
                <a16:creationId xmlns:a16="http://schemas.microsoft.com/office/drawing/2014/main" id="{CD0B4F6B-FC76-C3E4-1A15-039C7A48F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19" y="2715631"/>
            <a:ext cx="2860647" cy="209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" name="Freeform 77">
            <a:extLst>
              <a:ext uri="{FF2B5EF4-FFF2-40B4-BE49-F238E27FC236}">
                <a16:creationId xmlns:a16="http://schemas.microsoft.com/office/drawing/2014/main" id="{89721400-A897-C5FD-71A2-062AE84169D6}"/>
              </a:ext>
            </a:extLst>
          </p:cNvPr>
          <p:cNvSpPr>
            <a:spLocks/>
          </p:cNvSpPr>
          <p:nvPr/>
        </p:nvSpPr>
        <p:spPr bwMode="auto">
          <a:xfrm>
            <a:off x="4260671" y="4693364"/>
            <a:ext cx="1307972" cy="737645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827" name="Freeform 77">
            <a:extLst>
              <a:ext uri="{FF2B5EF4-FFF2-40B4-BE49-F238E27FC236}">
                <a16:creationId xmlns:a16="http://schemas.microsoft.com/office/drawing/2014/main" id="{D5B732D4-955F-44AE-8CF0-CB62A6471C69}"/>
              </a:ext>
            </a:extLst>
          </p:cNvPr>
          <p:cNvSpPr>
            <a:spLocks/>
          </p:cNvSpPr>
          <p:nvPr/>
        </p:nvSpPr>
        <p:spPr bwMode="auto">
          <a:xfrm>
            <a:off x="6930813" y="4535285"/>
            <a:ext cx="1313748" cy="740902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828" name="Freeform 77">
            <a:extLst>
              <a:ext uri="{FF2B5EF4-FFF2-40B4-BE49-F238E27FC236}">
                <a16:creationId xmlns:a16="http://schemas.microsoft.com/office/drawing/2014/main" id="{828CE323-167C-1F63-1025-C8A651258376}"/>
              </a:ext>
            </a:extLst>
          </p:cNvPr>
          <p:cNvSpPr>
            <a:spLocks/>
          </p:cNvSpPr>
          <p:nvPr/>
        </p:nvSpPr>
        <p:spPr bwMode="auto">
          <a:xfrm>
            <a:off x="4101356" y="2131250"/>
            <a:ext cx="1354220" cy="763727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2862" name="Arc 2861">
            <a:extLst>
              <a:ext uri="{FF2B5EF4-FFF2-40B4-BE49-F238E27FC236}">
                <a16:creationId xmlns:a16="http://schemas.microsoft.com/office/drawing/2014/main" id="{B9906461-E4B1-F5A9-9526-C764648B7E1D}"/>
              </a:ext>
            </a:extLst>
          </p:cNvPr>
          <p:cNvSpPr/>
          <p:nvPr/>
        </p:nvSpPr>
        <p:spPr>
          <a:xfrm rot="18559604">
            <a:off x="4291929" y="2089259"/>
            <a:ext cx="3583341" cy="3583339"/>
          </a:xfrm>
          <a:prstGeom prst="arc">
            <a:avLst>
              <a:gd name="adj1" fmla="val 11994919"/>
              <a:gd name="adj2" fmla="val 15698643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63" name="Arc 2862">
            <a:extLst>
              <a:ext uri="{FF2B5EF4-FFF2-40B4-BE49-F238E27FC236}">
                <a16:creationId xmlns:a16="http://schemas.microsoft.com/office/drawing/2014/main" id="{3972E599-ED10-97E7-704F-1731842FFA11}"/>
              </a:ext>
            </a:extLst>
          </p:cNvPr>
          <p:cNvSpPr/>
          <p:nvPr/>
        </p:nvSpPr>
        <p:spPr>
          <a:xfrm rot="18539871">
            <a:off x="4405671" y="2103901"/>
            <a:ext cx="3583341" cy="3583339"/>
          </a:xfrm>
          <a:prstGeom prst="arc">
            <a:avLst>
              <a:gd name="adj1" fmla="val 6519572"/>
              <a:gd name="adj2" fmla="val 10149670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64" name="Arc 2863">
            <a:extLst>
              <a:ext uri="{FF2B5EF4-FFF2-40B4-BE49-F238E27FC236}">
                <a16:creationId xmlns:a16="http://schemas.microsoft.com/office/drawing/2014/main" id="{646431FC-D5A8-1640-1094-4CE83AE87EE3}"/>
              </a:ext>
            </a:extLst>
          </p:cNvPr>
          <p:cNvSpPr/>
          <p:nvPr/>
        </p:nvSpPr>
        <p:spPr>
          <a:xfrm rot="19124916">
            <a:off x="4269721" y="2024585"/>
            <a:ext cx="3583341" cy="3583339"/>
          </a:xfrm>
          <a:prstGeom prst="arc">
            <a:avLst>
              <a:gd name="adj1" fmla="val 17267703"/>
              <a:gd name="adj2" fmla="val 20425934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65" name="Isosceles Triangle 2864">
            <a:extLst>
              <a:ext uri="{FF2B5EF4-FFF2-40B4-BE49-F238E27FC236}">
                <a16:creationId xmlns:a16="http://schemas.microsoft.com/office/drawing/2014/main" id="{99F26530-18A0-0F76-0F76-B0A2FBDBD8D1}"/>
              </a:ext>
            </a:extLst>
          </p:cNvPr>
          <p:cNvSpPr/>
          <p:nvPr/>
        </p:nvSpPr>
        <p:spPr>
          <a:xfrm rot="1734328">
            <a:off x="4484995" y="4737178"/>
            <a:ext cx="151687" cy="11448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66" name="Isosceles Triangle 2865">
            <a:extLst>
              <a:ext uri="{FF2B5EF4-FFF2-40B4-BE49-F238E27FC236}">
                <a16:creationId xmlns:a16="http://schemas.microsoft.com/office/drawing/2014/main" id="{10ABC47C-32A5-D3AF-0686-41C5DCC001DE}"/>
              </a:ext>
            </a:extLst>
          </p:cNvPr>
          <p:cNvSpPr/>
          <p:nvPr/>
        </p:nvSpPr>
        <p:spPr>
          <a:xfrm rot="3487674">
            <a:off x="7182398" y="5247733"/>
            <a:ext cx="142574" cy="16983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67" name="Isosceles Triangle 2866">
            <a:extLst>
              <a:ext uri="{FF2B5EF4-FFF2-40B4-BE49-F238E27FC236}">
                <a16:creationId xmlns:a16="http://schemas.microsoft.com/office/drawing/2014/main" id="{49A3F966-9D61-BF31-4F23-18AB97B655C6}"/>
              </a:ext>
            </a:extLst>
          </p:cNvPr>
          <p:cNvSpPr/>
          <p:nvPr/>
        </p:nvSpPr>
        <p:spPr>
          <a:xfrm rot="21258859">
            <a:off x="5219017" y="2138483"/>
            <a:ext cx="151687" cy="11448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73" name="TextBox 2872">
            <a:extLst>
              <a:ext uri="{FF2B5EF4-FFF2-40B4-BE49-F238E27FC236}">
                <a16:creationId xmlns:a16="http://schemas.microsoft.com/office/drawing/2014/main" id="{6E3EFDA6-9607-3339-5FE3-D2D4572FFDC2}"/>
              </a:ext>
            </a:extLst>
          </p:cNvPr>
          <p:cNvSpPr txBox="1"/>
          <p:nvPr/>
        </p:nvSpPr>
        <p:spPr>
          <a:xfrm>
            <a:off x="2701197" y="5791241"/>
            <a:ext cx="1179038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SemiBold"/>
                <a:ea typeface="+mn-ea"/>
                <a:cs typeface="+mn-cs"/>
              </a:rPr>
              <a:t>2. Report</a:t>
            </a:r>
          </a:p>
        </p:txBody>
      </p:sp>
      <p:sp>
        <p:nvSpPr>
          <p:cNvPr id="2876" name="TextBox 2875">
            <a:extLst>
              <a:ext uri="{FF2B5EF4-FFF2-40B4-BE49-F238E27FC236}">
                <a16:creationId xmlns:a16="http://schemas.microsoft.com/office/drawing/2014/main" id="{F6C3DE77-3C02-28B6-AFC8-A26C8FB7653D}"/>
              </a:ext>
            </a:extLst>
          </p:cNvPr>
          <p:cNvSpPr txBox="1"/>
          <p:nvPr/>
        </p:nvSpPr>
        <p:spPr>
          <a:xfrm>
            <a:off x="8184851" y="5791240"/>
            <a:ext cx="99104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B0F0"/>
                </a:solidFill>
                <a:latin typeface="Poppin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3. Plan</a:t>
            </a:r>
          </a:p>
        </p:txBody>
      </p:sp>
      <p:sp>
        <p:nvSpPr>
          <p:cNvPr id="2881" name="Arc 2880">
            <a:extLst>
              <a:ext uri="{FF2B5EF4-FFF2-40B4-BE49-F238E27FC236}">
                <a16:creationId xmlns:a16="http://schemas.microsoft.com/office/drawing/2014/main" id="{B0189344-5D8E-97DA-199D-BC0F5EB82F7A}"/>
              </a:ext>
            </a:extLst>
          </p:cNvPr>
          <p:cNvSpPr/>
          <p:nvPr/>
        </p:nvSpPr>
        <p:spPr>
          <a:xfrm rot="13682849">
            <a:off x="4474721" y="2039339"/>
            <a:ext cx="3583340" cy="3583339"/>
          </a:xfrm>
          <a:prstGeom prst="arc">
            <a:avLst>
              <a:gd name="adj1" fmla="val 5826739"/>
              <a:gd name="adj2" fmla="val 9653901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94" name="TextBox 2893">
            <a:extLst>
              <a:ext uri="{FF2B5EF4-FFF2-40B4-BE49-F238E27FC236}">
                <a16:creationId xmlns:a16="http://schemas.microsoft.com/office/drawing/2014/main" id="{4CD0D260-F814-BAF8-3D44-BEA0F7A952A8}"/>
              </a:ext>
            </a:extLst>
          </p:cNvPr>
          <p:cNvSpPr txBox="1"/>
          <p:nvPr/>
        </p:nvSpPr>
        <p:spPr>
          <a:xfrm>
            <a:off x="8295932" y="1696073"/>
            <a:ext cx="95498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SemiBold"/>
                <a:ea typeface="+mn-ea"/>
                <a:cs typeface="+mn-cs"/>
              </a:rPr>
              <a:t>4. Train</a:t>
            </a:r>
          </a:p>
        </p:txBody>
      </p:sp>
      <p:sp>
        <p:nvSpPr>
          <p:cNvPr id="2897" name="Isosceles Triangle 2896">
            <a:extLst>
              <a:ext uri="{FF2B5EF4-FFF2-40B4-BE49-F238E27FC236}">
                <a16:creationId xmlns:a16="http://schemas.microsoft.com/office/drawing/2014/main" id="{CCAA4982-097F-7C4D-9591-D7C8E0766779}"/>
              </a:ext>
            </a:extLst>
          </p:cNvPr>
          <p:cNvSpPr/>
          <p:nvPr/>
        </p:nvSpPr>
        <p:spPr>
          <a:xfrm rot="18916376">
            <a:off x="7634106" y="2687536"/>
            <a:ext cx="151687" cy="11448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898" name="Freeform 77">
            <a:extLst>
              <a:ext uri="{FF2B5EF4-FFF2-40B4-BE49-F238E27FC236}">
                <a16:creationId xmlns:a16="http://schemas.microsoft.com/office/drawing/2014/main" id="{977CB9C5-12D6-B86F-8174-80D3C3D5BDEE}"/>
              </a:ext>
            </a:extLst>
          </p:cNvPr>
          <p:cNvSpPr>
            <a:spLocks/>
          </p:cNvSpPr>
          <p:nvPr/>
        </p:nvSpPr>
        <p:spPr bwMode="auto">
          <a:xfrm>
            <a:off x="6574169" y="1952469"/>
            <a:ext cx="1313748" cy="740902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7AF3E-E0F6-4F31-8377-990CB67BD030}"/>
              </a:ext>
            </a:extLst>
          </p:cNvPr>
          <p:cNvSpPr txBox="1"/>
          <p:nvPr/>
        </p:nvSpPr>
        <p:spPr>
          <a:xfrm>
            <a:off x="3563316" y="3525159"/>
            <a:ext cx="146403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GB" sz="1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SemiBold"/>
              </a:rPr>
              <a:t>Compliance</a:t>
            </a:r>
            <a:endParaRPr lang="en-A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EC7A6-35D2-6313-3ABB-FFA418640FB7}"/>
              </a:ext>
            </a:extLst>
          </p:cNvPr>
          <p:cNvSpPr txBox="1"/>
          <p:nvPr/>
        </p:nvSpPr>
        <p:spPr>
          <a:xfrm>
            <a:off x="7439012" y="3492454"/>
            <a:ext cx="144953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GB" sz="1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SemiBold"/>
              </a:rPr>
              <a:t>Assurance</a:t>
            </a:r>
            <a:endParaRPr lang="en-A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CB0ED9-637A-44B3-9A31-6A73768C76C1}"/>
              </a:ext>
            </a:extLst>
          </p:cNvPr>
          <p:cNvSpPr txBox="1"/>
          <p:nvPr/>
        </p:nvSpPr>
        <p:spPr>
          <a:xfrm>
            <a:off x="746147" y="2847027"/>
            <a:ext cx="24030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GRC-led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Annual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Hindsight &amp; Point in Time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>
                    <a:lumMod val="50000"/>
                  </a:schemeClr>
                </a:solidFill>
              </a:rPr>
              <a:t>Individual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Aligned with OHS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9125CB-700E-991B-13A9-8B823526CAAB}"/>
              </a:ext>
            </a:extLst>
          </p:cNvPr>
          <p:cNvSpPr txBox="1"/>
          <p:nvPr/>
        </p:nvSpPr>
        <p:spPr>
          <a:xfrm>
            <a:off x="9194090" y="2855279"/>
            <a:ext cx="262597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Tactical and Reactionary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Top Down - Targets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Significant investment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To set 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To 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External Expertise</a:t>
            </a:r>
          </a:p>
        </p:txBody>
      </p:sp>
      <p:pic>
        <p:nvPicPr>
          <p:cNvPr id="15" name="Graphic 14" descr="Abacus outline">
            <a:extLst>
              <a:ext uri="{FF2B5EF4-FFF2-40B4-BE49-F238E27FC236}">
                <a16:creationId xmlns:a16="http://schemas.microsoft.com/office/drawing/2014/main" id="{4E3456B1-1E39-24F4-7F9E-C62B1EE61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446" y="2242963"/>
            <a:ext cx="611553" cy="611553"/>
          </a:xfrm>
          <a:prstGeom prst="rect">
            <a:avLst/>
          </a:prstGeom>
        </p:spPr>
      </p:pic>
      <p:pic>
        <p:nvPicPr>
          <p:cNvPr id="17" name="Graphic 16" descr="Bar chart outline">
            <a:extLst>
              <a:ext uri="{FF2B5EF4-FFF2-40B4-BE49-F238E27FC236}">
                <a16:creationId xmlns:a16="http://schemas.microsoft.com/office/drawing/2014/main" id="{994A35BB-D1D4-56B1-AAAB-D5D19C814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07216" y="4812599"/>
            <a:ext cx="584877" cy="584877"/>
          </a:xfrm>
          <a:prstGeom prst="rect">
            <a:avLst/>
          </a:prstGeom>
        </p:spPr>
      </p:pic>
      <p:pic>
        <p:nvPicPr>
          <p:cNvPr id="19" name="Graphic 18" descr="Flip calendar outline">
            <a:extLst>
              <a:ext uri="{FF2B5EF4-FFF2-40B4-BE49-F238E27FC236}">
                <a16:creationId xmlns:a16="http://schemas.microsoft.com/office/drawing/2014/main" id="{83924AA0-07AF-6783-E4A1-2B5518660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7268" y="4583026"/>
            <a:ext cx="708209" cy="708209"/>
          </a:xfrm>
          <a:prstGeom prst="rect">
            <a:avLst/>
          </a:prstGeom>
        </p:spPr>
      </p:pic>
      <p:pic>
        <p:nvPicPr>
          <p:cNvPr id="24" name="Graphic 23" descr="Train outline">
            <a:extLst>
              <a:ext uri="{FF2B5EF4-FFF2-40B4-BE49-F238E27FC236}">
                <a16:creationId xmlns:a16="http://schemas.microsoft.com/office/drawing/2014/main" id="{82825CBC-67F3-4BA5-87CB-7BA6EEA7BA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27823" y="1987490"/>
            <a:ext cx="725034" cy="7250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921570-744B-4F09-A399-D3F20664039C}"/>
              </a:ext>
            </a:extLst>
          </p:cNvPr>
          <p:cNvSpPr txBox="1"/>
          <p:nvPr/>
        </p:nvSpPr>
        <p:spPr>
          <a:xfrm>
            <a:off x="2685253" y="1617666"/>
            <a:ext cx="1179038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SemiBold"/>
                <a:ea typeface="+mn-ea"/>
                <a:cs typeface="+mn-cs"/>
              </a:rPr>
              <a:t>1. Measure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1E34C-5813-F903-90FC-2E3AE128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75" y="5311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Changing </a:t>
            </a:r>
            <a:r>
              <a:rPr lang="en-US" sz="3600" dirty="0" err="1">
                <a:latin typeface="+mn-lt"/>
              </a:rPr>
              <a:t>Organisational</a:t>
            </a:r>
            <a:r>
              <a:rPr lang="en-US" sz="3600" dirty="0">
                <a:latin typeface="+mn-lt"/>
              </a:rPr>
              <a:t> Culture</a:t>
            </a:r>
            <a:br>
              <a:rPr lang="en-US" sz="4000" dirty="0">
                <a:latin typeface="+mn-lt"/>
              </a:rPr>
            </a:br>
            <a:r>
              <a:rPr lang="en-US" sz="2800" i="1" dirty="0">
                <a:latin typeface="+mn-lt"/>
              </a:rPr>
              <a:t>Traditional approach</a:t>
            </a:r>
            <a:endParaRPr lang="en-US" sz="4000" i="1" dirty="0">
              <a:latin typeface="+mn-lt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2FE6716-B602-62E6-0656-8BEF853E9E55}"/>
              </a:ext>
            </a:extLst>
          </p:cNvPr>
          <p:cNvSpPr/>
          <p:nvPr/>
        </p:nvSpPr>
        <p:spPr>
          <a:xfrm>
            <a:off x="3398151" y="989816"/>
            <a:ext cx="5243457" cy="5674936"/>
          </a:xfrm>
          <a:prstGeom prst="arc">
            <a:avLst>
              <a:gd name="adj1" fmla="val 5120597"/>
              <a:gd name="adj2" fmla="val 16519231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377FE8D-6575-CAF7-3F93-C7AC7ECCDB8F}"/>
              </a:ext>
            </a:extLst>
          </p:cNvPr>
          <p:cNvSpPr/>
          <p:nvPr/>
        </p:nvSpPr>
        <p:spPr>
          <a:xfrm rot="10364112">
            <a:off x="3161920" y="986885"/>
            <a:ext cx="5887173" cy="5704808"/>
          </a:xfrm>
          <a:prstGeom prst="arc">
            <a:avLst>
              <a:gd name="adj1" fmla="val 5948402"/>
              <a:gd name="adj2" fmla="val 16519231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7" grpId="0" animBg="1"/>
      <p:bldP spid="2863" grpId="0" animBg="1"/>
      <p:bldP spid="2864" grpId="0" animBg="1"/>
      <p:bldP spid="2866" grpId="0" animBg="1"/>
      <p:bldP spid="2867" grpId="0" animBg="1"/>
      <p:bldP spid="2876" grpId="0" animBg="1"/>
      <p:bldP spid="2881" grpId="0" animBg="1"/>
      <p:bldP spid="2894" grpId="0" animBg="1"/>
      <p:bldP spid="2897" grpId="0" animBg="1"/>
      <p:bldP spid="2898" grpId="0" animBg="1"/>
      <p:bldP spid="7" grpId="0" animBg="1"/>
      <p:bldP spid="12" grpId="0"/>
      <p:bldP spid="1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910CE7D-7CDD-84C9-A5F9-2C80BB687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76" y="1585340"/>
            <a:ext cx="5257360" cy="4520044"/>
          </a:xfrm>
        </p:spPr>
        <p:txBody>
          <a:bodyPr>
            <a:noAutofit/>
          </a:bodyPr>
          <a:lstStyle/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Focus on the Leader and Team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Designed for Enablement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Neuroscience-based Development Plans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View, Action, Results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Self-paced 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AU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Top Down and Bottom Up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AU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Digital Transformation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AU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Extensible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AU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Scalable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DBB13E3-0CDC-F8C0-FAB4-E5F7B380B6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02" t="-159"/>
          <a:stretch/>
        </p:blipFill>
        <p:spPr>
          <a:xfrm>
            <a:off x="10446488" y="5052631"/>
            <a:ext cx="1742464" cy="17934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4A9BE76-B575-E4D9-7D31-921531B7AB71}"/>
              </a:ext>
            </a:extLst>
          </p:cNvPr>
          <p:cNvSpPr/>
          <p:nvPr/>
        </p:nvSpPr>
        <p:spPr>
          <a:xfrm>
            <a:off x="5346385" y="1327531"/>
            <a:ext cx="5130865" cy="4520044"/>
          </a:xfrm>
          <a:prstGeom prst="ellipse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D7993-DAA2-E0A1-2FE1-45A7DA0DEEC2}"/>
              </a:ext>
            </a:extLst>
          </p:cNvPr>
          <p:cNvSpPr txBox="1"/>
          <p:nvPr/>
        </p:nvSpPr>
        <p:spPr>
          <a:xfrm>
            <a:off x="5456824" y="1935739"/>
            <a:ext cx="140323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1. Measure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Poppins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B96058-5E17-6D46-CCD5-D36E6FFC4400}"/>
              </a:ext>
            </a:extLst>
          </p:cNvPr>
          <p:cNvSpPr txBox="1"/>
          <p:nvPr/>
        </p:nvSpPr>
        <p:spPr>
          <a:xfrm>
            <a:off x="5303311" y="4291103"/>
            <a:ext cx="138307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2. Connect with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260F9-6CB0-080D-A998-A5712C89CD93}"/>
              </a:ext>
            </a:extLst>
          </p:cNvPr>
          <p:cNvSpPr txBox="1"/>
          <p:nvPr/>
        </p:nvSpPr>
        <p:spPr>
          <a:xfrm>
            <a:off x="7402278" y="5675312"/>
            <a:ext cx="110511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B0F0"/>
                </a:solidFill>
                <a:latin typeface="Poppin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3. Reflect on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F551C-9F18-6DC3-C6A7-EB723EC03557}"/>
              </a:ext>
            </a:extLst>
          </p:cNvPr>
          <p:cNvSpPr txBox="1"/>
          <p:nvPr/>
        </p:nvSpPr>
        <p:spPr>
          <a:xfrm>
            <a:off x="9525593" y="4291103"/>
            <a:ext cx="122180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4. Commit to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51B78-8F9D-976B-E8A7-7AFEDA8CEB11}"/>
              </a:ext>
            </a:extLst>
          </p:cNvPr>
          <p:cNvSpPr txBox="1"/>
          <p:nvPr/>
        </p:nvSpPr>
        <p:spPr>
          <a:xfrm>
            <a:off x="9391655" y="1946389"/>
            <a:ext cx="12943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Poppins SemiBold"/>
                <a:ea typeface="+mn-ea"/>
                <a:cs typeface="+mn-cs"/>
              </a:rPr>
              <a:t>5. Act and record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03BA12B-59D6-0B19-09AB-240F3E5FD6C4}"/>
              </a:ext>
            </a:extLst>
          </p:cNvPr>
          <p:cNvSpPr/>
          <p:nvPr/>
        </p:nvSpPr>
        <p:spPr>
          <a:xfrm rot="21013983">
            <a:off x="6609999" y="2360284"/>
            <a:ext cx="2426926" cy="2381430"/>
          </a:xfrm>
          <a:prstGeom prst="arc">
            <a:avLst>
              <a:gd name="adj1" fmla="val 6791179"/>
              <a:gd name="adj2" fmla="val 9449300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A79D28B-2FF8-B58D-0551-5D923960C0D2}"/>
              </a:ext>
            </a:extLst>
          </p:cNvPr>
          <p:cNvSpPr/>
          <p:nvPr/>
        </p:nvSpPr>
        <p:spPr>
          <a:xfrm rot="16769723">
            <a:off x="6888932" y="2379101"/>
            <a:ext cx="2381431" cy="2426924"/>
          </a:xfrm>
          <a:prstGeom prst="arc">
            <a:avLst>
              <a:gd name="adj1" fmla="val 6035770"/>
              <a:gd name="adj2" fmla="val 9396175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FE65CE9-1EEE-4545-8335-243223555D1F}"/>
              </a:ext>
            </a:extLst>
          </p:cNvPr>
          <p:cNvSpPr/>
          <p:nvPr/>
        </p:nvSpPr>
        <p:spPr>
          <a:xfrm rot="18742739">
            <a:off x="8817712" y="2655042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89A4218-2472-008E-87E5-0A747621724A}"/>
              </a:ext>
            </a:extLst>
          </p:cNvPr>
          <p:cNvSpPr/>
          <p:nvPr/>
        </p:nvSpPr>
        <p:spPr>
          <a:xfrm rot="1779104">
            <a:off x="9167541" y="3992005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C7F801C-4743-FF3C-A42A-7BA653E0D2A7}"/>
              </a:ext>
            </a:extLst>
          </p:cNvPr>
          <p:cNvSpPr/>
          <p:nvPr/>
        </p:nvSpPr>
        <p:spPr>
          <a:xfrm rot="13665645">
            <a:off x="7543093" y="4663955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AB0C336-B064-A9EE-D844-80D8AD184606}"/>
              </a:ext>
            </a:extLst>
          </p:cNvPr>
          <p:cNvSpPr/>
          <p:nvPr/>
        </p:nvSpPr>
        <p:spPr>
          <a:xfrm rot="9865047">
            <a:off x="6559420" y="3638720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BE800F1-8771-9213-FFBA-40B6B3231591}"/>
              </a:ext>
            </a:extLst>
          </p:cNvPr>
          <p:cNvSpPr/>
          <p:nvPr/>
        </p:nvSpPr>
        <p:spPr>
          <a:xfrm rot="7770665">
            <a:off x="7335276" y="2377949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4AD8FFC-2349-0A41-D0B8-4A166B427B10}"/>
              </a:ext>
            </a:extLst>
          </p:cNvPr>
          <p:cNvSpPr/>
          <p:nvPr/>
        </p:nvSpPr>
        <p:spPr>
          <a:xfrm rot="19831259">
            <a:off x="6579829" y="2326537"/>
            <a:ext cx="2426926" cy="2381430"/>
          </a:xfrm>
          <a:prstGeom prst="arc">
            <a:avLst>
              <a:gd name="adj1" fmla="val 12305328"/>
              <a:gd name="adj2" fmla="val 14808202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838657DA-5913-B8D9-21B9-2D2B4A38B586}"/>
              </a:ext>
            </a:extLst>
          </p:cNvPr>
          <p:cNvSpPr/>
          <p:nvPr/>
        </p:nvSpPr>
        <p:spPr>
          <a:xfrm rot="938974">
            <a:off x="6870554" y="2388882"/>
            <a:ext cx="2426926" cy="2381430"/>
          </a:xfrm>
          <a:prstGeom prst="arc">
            <a:avLst>
              <a:gd name="adj1" fmla="val 17859828"/>
              <a:gd name="adj2" fmla="val 20425934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E06759AF-421B-C996-69FA-082C2B826CB8}"/>
              </a:ext>
            </a:extLst>
          </p:cNvPr>
          <p:cNvSpPr/>
          <p:nvPr/>
        </p:nvSpPr>
        <p:spPr>
          <a:xfrm rot="18742739">
            <a:off x="8817205" y="2611131"/>
            <a:ext cx="100809" cy="7753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FFB8761D-3FB5-E8BD-4742-FDD519C35885}"/>
              </a:ext>
            </a:extLst>
          </p:cNvPr>
          <p:cNvSpPr/>
          <p:nvPr/>
        </p:nvSpPr>
        <p:spPr>
          <a:xfrm rot="18361832">
            <a:off x="6680047" y="2302289"/>
            <a:ext cx="2426926" cy="2381430"/>
          </a:xfrm>
          <a:prstGeom prst="arc">
            <a:avLst>
              <a:gd name="adj1" fmla="val 18079705"/>
              <a:gd name="adj2" fmla="val 20425934"/>
            </a:avLst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28282"/>
              </a:solidFill>
              <a:effectLst/>
              <a:uLnTx/>
              <a:uFillTx/>
              <a:latin typeface="Poppins Light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BAE2D0-C237-1E72-6483-E534A444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1" y="-1523"/>
            <a:ext cx="7728372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Psychological Safety Indicator Program</a:t>
            </a:r>
            <a:br>
              <a:rPr lang="en-US" dirty="0">
                <a:latin typeface="+mn-lt"/>
              </a:rPr>
            </a:br>
            <a:r>
              <a:rPr lang="en-US" sz="2800" b="0" i="1" dirty="0">
                <a:latin typeface="+mn-lt"/>
              </a:rPr>
              <a:t>Changing the Paradigm</a:t>
            </a:r>
            <a:endParaRPr lang="en-US" b="0" i="1" dirty="0">
              <a:latin typeface="+mn-lt"/>
            </a:endParaRPr>
          </a:p>
        </p:txBody>
      </p:sp>
      <p:sp>
        <p:nvSpPr>
          <p:cNvPr id="5" name="Oval 22">
            <a:extLst>
              <a:ext uri="{FF2B5EF4-FFF2-40B4-BE49-F238E27FC236}">
                <a16:creationId xmlns:a16="http://schemas.microsoft.com/office/drawing/2014/main" id="{82D7AAE4-FBD6-2127-7573-CF4E77A79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265" y="3103009"/>
            <a:ext cx="913078" cy="89570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>
            <a:outerShdw blurRad="571500" dist="571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DF1233-BB1F-2DFA-B560-732BF6577340}"/>
              </a:ext>
            </a:extLst>
          </p:cNvPr>
          <p:cNvSpPr txBox="1"/>
          <p:nvPr/>
        </p:nvSpPr>
        <p:spPr>
          <a:xfrm>
            <a:off x="7470122" y="3295787"/>
            <a:ext cx="8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Human Resources</a:t>
            </a:r>
            <a:endParaRPr lang="en-AU" sz="1200" dirty="0"/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C07A8E3A-9C18-6BC1-CB18-DBB48098B730}"/>
              </a:ext>
            </a:extLst>
          </p:cNvPr>
          <p:cNvSpPr>
            <a:spLocks/>
          </p:cNvSpPr>
          <p:nvPr/>
        </p:nvSpPr>
        <p:spPr bwMode="auto">
          <a:xfrm>
            <a:off x="7853060" y="2371783"/>
            <a:ext cx="1313152" cy="1384218"/>
          </a:xfrm>
          <a:custGeom>
            <a:avLst/>
            <a:gdLst>
              <a:gd name="T0" fmla="*/ 158 w 2972"/>
              <a:gd name="T1" fmla="*/ 0 h 3537"/>
              <a:gd name="T2" fmla="*/ 348 w 2972"/>
              <a:gd name="T3" fmla="*/ 527 h 3537"/>
              <a:gd name="T4" fmla="*/ 668 w 2972"/>
              <a:gd name="T5" fmla="*/ 598 h 3537"/>
              <a:gd name="T6" fmla="*/ 976 w 2972"/>
              <a:gd name="T7" fmla="*/ 704 h 3537"/>
              <a:gd name="T8" fmla="*/ 1318 w 2972"/>
              <a:gd name="T9" fmla="*/ 497 h 3537"/>
              <a:gd name="T10" fmla="*/ 1923 w 2972"/>
              <a:gd name="T11" fmla="*/ 696 h 3537"/>
              <a:gd name="T12" fmla="*/ 1771 w 2972"/>
              <a:gd name="T13" fmla="*/ 1233 h 3537"/>
              <a:gd name="T14" fmla="*/ 1970 w 2972"/>
              <a:gd name="T15" fmla="*/ 1450 h 3537"/>
              <a:gd name="T16" fmla="*/ 2143 w 2972"/>
              <a:gd name="T17" fmla="*/ 1687 h 3537"/>
              <a:gd name="T18" fmla="*/ 2291 w 2972"/>
              <a:gd name="T19" fmla="*/ 1945 h 3537"/>
              <a:gd name="T20" fmla="*/ 2847 w 2972"/>
              <a:gd name="T21" fmla="*/ 1968 h 3537"/>
              <a:gd name="T22" fmla="*/ 2849 w 2972"/>
              <a:gd name="T23" fmla="*/ 2603 h 3537"/>
              <a:gd name="T24" fmla="*/ 2547 w 2972"/>
              <a:gd name="T25" fmla="*/ 2827 h 3537"/>
              <a:gd name="T26" fmla="*/ 2561 w 2972"/>
              <a:gd name="T27" fmla="*/ 3080 h 3537"/>
              <a:gd name="T28" fmla="*/ 1948 w 2972"/>
              <a:gd name="T29" fmla="*/ 3078 h 3537"/>
              <a:gd name="T30" fmla="*/ 2006 w 2972"/>
              <a:gd name="T31" fmla="*/ 3146 h 3537"/>
              <a:gd name="T32" fmla="*/ 2039 w 2972"/>
              <a:gd name="T33" fmla="*/ 3232 h 3537"/>
              <a:gd name="T34" fmla="*/ 2039 w 2972"/>
              <a:gd name="T35" fmla="*/ 3332 h 3537"/>
              <a:gd name="T36" fmla="*/ 1999 w 2972"/>
              <a:gd name="T37" fmla="*/ 3425 h 3537"/>
              <a:gd name="T38" fmla="*/ 1929 w 2972"/>
              <a:gd name="T39" fmla="*/ 3493 h 3537"/>
              <a:gd name="T40" fmla="*/ 1836 w 2972"/>
              <a:gd name="T41" fmla="*/ 3533 h 3537"/>
              <a:gd name="T42" fmla="*/ 1729 w 2972"/>
              <a:gd name="T43" fmla="*/ 3531 h 3537"/>
              <a:gd name="T44" fmla="*/ 1638 w 2972"/>
              <a:gd name="T45" fmla="*/ 3493 h 3537"/>
              <a:gd name="T46" fmla="*/ 1568 w 2972"/>
              <a:gd name="T47" fmla="*/ 3421 h 3537"/>
              <a:gd name="T48" fmla="*/ 1530 w 2972"/>
              <a:gd name="T49" fmla="*/ 3328 h 3537"/>
              <a:gd name="T50" fmla="*/ 1530 w 2972"/>
              <a:gd name="T51" fmla="*/ 3230 h 3537"/>
              <a:gd name="T52" fmla="*/ 1562 w 2972"/>
              <a:gd name="T53" fmla="*/ 3144 h 3537"/>
              <a:gd name="T54" fmla="*/ 1623 w 2972"/>
              <a:gd name="T55" fmla="*/ 3076 h 3537"/>
              <a:gd name="T56" fmla="*/ 1095 w 2972"/>
              <a:gd name="T57" fmla="*/ 3074 h 3537"/>
              <a:gd name="T58" fmla="*/ 1069 w 2972"/>
              <a:gd name="T59" fmla="*/ 2856 h 3537"/>
              <a:gd name="T60" fmla="*/ 1004 w 2972"/>
              <a:gd name="T61" fmla="*/ 2651 h 3537"/>
              <a:gd name="T62" fmla="*/ 902 w 2972"/>
              <a:gd name="T63" fmla="*/ 2465 h 3537"/>
              <a:gd name="T64" fmla="*/ 769 w 2972"/>
              <a:gd name="T65" fmla="*/ 2304 h 3537"/>
              <a:gd name="T66" fmla="*/ 610 w 2972"/>
              <a:gd name="T67" fmla="*/ 2167 h 3537"/>
              <a:gd name="T68" fmla="*/ 426 w 2972"/>
              <a:gd name="T69" fmla="*/ 2063 h 3537"/>
              <a:gd name="T70" fmla="*/ 222 w 2972"/>
              <a:gd name="T71" fmla="*/ 1994 h 3537"/>
              <a:gd name="T72" fmla="*/ 4 w 2972"/>
              <a:gd name="T73" fmla="*/ 1964 h 3537"/>
              <a:gd name="T74" fmla="*/ 55 w 2972"/>
              <a:gd name="T75" fmla="*/ 1605 h 3537"/>
              <a:gd name="T76" fmla="*/ 173 w 2972"/>
              <a:gd name="T77" fmla="*/ 1603 h 3537"/>
              <a:gd name="T78" fmla="*/ 285 w 2972"/>
              <a:gd name="T79" fmla="*/ 1562 h 3537"/>
              <a:gd name="T80" fmla="*/ 376 w 2972"/>
              <a:gd name="T81" fmla="*/ 1486 h 3537"/>
              <a:gd name="T82" fmla="*/ 437 w 2972"/>
              <a:gd name="T83" fmla="*/ 1381 h 3537"/>
              <a:gd name="T84" fmla="*/ 458 w 2972"/>
              <a:gd name="T85" fmla="*/ 1262 h 3537"/>
              <a:gd name="T86" fmla="*/ 437 w 2972"/>
              <a:gd name="T87" fmla="*/ 1140 h 3537"/>
              <a:gd name="T88" fmla="*/ 376 w 2972"/>
              <a:gd name="T89" fmla="*/ 1036 h 3537"/>
              <a:gd name="T90" fmla="*/ 285 w 2972"/>
              <a:gd name="T91" fmla="*/ 960 h 3537"/>
              <a:gd name="T92" fmla="*/ 173 w 2972"/>
              <a:gd name="T93" fmla="*/ 918 h 3537"/>
              <a:gd name="T94" fmla="*/ 55 w 2972"/>
              <a:gd name="T95" fmla="*/ 918 h 3537"/>
              <a:gd name="T96" fmla="*/ 0 w 2972"/>
              <a:gd name="T97" fmla="*/ 0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972" h="3537">
                <a:moveTo>
                  <a:pt x="0" y="0"/>
                </a:moveTo>
                <a:lnTo>
                  <a:pt x="158" y="0"/>
                </a:lnTo>
                <a:lnTo>
                  <a:pt x="348" y="190"/>
                </a:lnTo>
                <a:lnTo>
                  <a:pt x="348" y="527"/>
                </a:lnTo>
                <a:lnTo>
                  <a:pt x="511" y="558"/>
                </a:lnTo>
                <a:lnTo>
                  <a:pt x="668" y="598"/>
                </a:lnTo>
                <a:lnTo>
                  <a:pt x="824" y="647"/>
                </a:lnTo>
                <a:lnTo>
                  <a:pt x="976" y="704"/>
                </a:lnTo>
                <a:lnTo>
                  <a:pt x="1122" y="772"/>
                </a:lnTo>
                <a:lnTo>
                  <a:pt x="1318" y="497"/>
                </a:lnTo>
                <a:lnTo>
                  <a:pt x="1581" y="453"/>
                </a:lnTo>
                <a:lnTo>
                  <a:pt x="1923" y="696"/>
                </a:lnTo>
                <a:lnTo>
                  <a:pt x="1967" y="960"/>
                </a:lnTo>
                <a:lnTo>
                  <a:pt x="1771" y="1233"/>
                </a:lnTo>
                <a:lnTo>
                  <a:pt x="1874" y="1340"/>
                </a:lnTo>
                <a:lnTo>
                  <a:pt x="1970" y="1450"/>
                </a:lnTo>
                <a:lnTo>
                  <a:pt x="2060" y="1565"/>
                </a:lnTo>
                <a:lnTo>
                  <a:pt x="2143" y="1687"/>
                </a:lnTo>
                <a:lnTo>
                  <a:pt x="2221" y="1814"/>
                </a:lnTo>
                <a:lnTo>
                  <a:pt x="2291" y="1945"/>
                </a:lnTo>
                <a:lnTo>
                  <a:pt x="2610" y="1844"/>
                </a:lnTo>
                <a:lnTo>
                  <a:pt x="2847" y="1968"/>
                </a:lnTo>
                <a:lnTo>
                  <a:pt x="2972" y="2366"/>
                </a:lnTo>
                <a:lnTo>
                  <a:pt x="2849" y="2603"/>
                </a:lnTo>
                <a:lnTo>
                  <a:pt x="2532" y="2704"/>
                </a:lnTo>
                <a:lnTo>
                  <a:pt x="2547" y="2827"/>
                </a:lnTo>
                <a:lnTo>
                  <a:pt x="2557" y="2953"/>
                </a:lnTo>
                <a:lnTo>
                  <a:pt x="2561" y="3080"/>
                </a:lnTo>
                <a:lnTo>
                  <a:pt x="2067" y="3078"/>
                </a:lnTo>
                <a:lnTo>
                  <a:pt x="1948" y="3078"/>
                </a:lnTo>
                <a:lnTo>
                  <a:pt x="1980" y="3108"/>
                </a:lnTo>
                <a:lnTo>
                  <a:pt x="2006" y="3146"/>
                </a:lnTo>
                <a:lnTo>
                  <a:pt x="2027" y="3186"/>
                </a:lnTo>
                <a:lnTo>
                  <a:pt x="2039" y="3232"/>
                </a:lnTo>
                <a:lnTo>
                  <a:pt x="2042" y="3281"/>
                </a:lnTo>
                <a:lnTo>
                  <a:pt x="2039" y="3332"/>
                </a:lnTo>
                <a:lnTo>
                  <a:pt x="2022" y="3381"/>
                </a:lnTo>
                <a:lnTo>
                  <a:pt x="1999" y="3425"/>
                </a:lnTo>
                <a:lnTo>
                  <a:pt x="1967" y="3463"/>
                </a:lnTo>
                <a:lnTo>
                  <a:pt x="1929" y="3493"/>
                </a:lnTo>
                <a:lnTo>
                  <a:pt x="1883" y="3518"/>
                </a:lnTo>
                <a:lnTo>
                  <a:pt x="1836" y="3533"/>
                </a:lnTo>
                <a:lnTo>
                  <a:pt x="1782" y="3537"/>
                </a:lnTo>
                <a:lnTo>
                  <a:pt x="1729" y="3531"/>
                </a:lnTo>
                <a:lnTo>
                  <a:pt x="1682" y="3516"/>
                </a:lnTo>
                <a:lnTo>
                  <a:pt x="1638" y="3493"/>
                </a:lnTo>
                <a:lnTo>
                  <a:pt x="1600" y="3461"/>
                </a:lnTo>
                <a:lnTo>
                  <a:pt x="1568" y="3421"/>
                </a:lnTo>
                <a:lnTo>
                  <a:pt x="1545" y="3378"/>
                </a:lnTo>
                <a:lnTo>
                  <a:pt x="1530" y="3328"/>
                </a:lnTo>
                <a:lnTo>
                  <a:pt x="1524" y="3277"/>
                </a:lnTo>
                <a:lnTo>
                  <a:pt x="1530" y="3230"/>
                </a:lnTo>
                <a:lnTo>
                  <a:pt x="1541" y="3184"/>
                </a:lnTo>
                <a:lnTo>
                  <a:pt x="1562" y="3144"/>
                </a:lnTo>
                <a:lnTo>
                  <a:pt x="1589" y="3106"/>
                </a:lnTo>
                <a:lnTo>
                  <a:pt x="1623" y="3076"/>
                </a:lnTo>
                <a:lnTo>
                  <a:pt x="1502" y="3076"/>
                </a:lnTo>
                <a:lnTo>
                  <a:pt x="1095" y="3074"/>
                </a:lnTo>
                <a:lnTo>
                  <a:pt x="1088" y="2962"/>
                </a:lnTo>
                <a:lnTo>
                  <a:pt x="1069" y="2856"/>
                </a:lnTo>
                <a:lnTo>
                  <a:pt x="1042" y="2751"/>
                </a:lnTo>
                <a:lnTo>
                  <a:pt x="1004" y="2651"/>
                </a:lnTo>
                <a:lnTo>
                  <a:pt x="957" y="2556"/>
                </a:lnTo>
                <a:lnTo>
                  <a:pt x="902" y="2465"/>
                </a:lnTo>
                <a:lnTo>
                  <a:pt x="839" y="2381"/>
                </a:lnTo>
                <a:lnTo>
                  <a:pt x="769" y="2304"/>
                </a:lnTo>
                <a:lnTo>
                  <a:pt x="693" y="2232"/>
                </a:lnTo>
                <a:lnTo>
                  <a:pt x="610" y="2167"/>
                </a:lnTo>
                <a:lnTo>
                  <a:pt x="520" y="2112"/>
                </a:lnTo>
                <a:lnTo>
                  <a:pt x="426" y="2063"/>
                </a:lnTo>
                <a:lnTo>
                  <a:pt x="327" y="2025"/>
                </a:lnTo>
                <a:lnTo>
                  <a:pt x="222" y="1994"/>
                </a:lnTo>
                <a:lnTo>
                  <a:pt x="116" y="1973"/>
                </a:lnTo>
                <a:lnTo>
                  <a:pt x="4" y="1964"/>
                </a:lnTo>
                <a:lnTo>
                  <a:pt x="4" y="1592"/>
                </a:lnTo>
                <a:lnTo>
                  <a:pt x="55" y="1605"/>
                </a:lnTo>
                <a:lnTo>
                  <a:pt x="111" y="1609"/>
                </a:lnTo>
                <a:lnTo>
                  <a:pt x="173" y="1603"/>
                </a:lnTo>
                <a:lnTo>
                  <a:pt x="232" y="1586"/>
                </a:lnTo>
                <a:lnTo>
                  <a:pt x="285" y="1562"/>
                </a:lnTo>
                <a:lnTo>
                  <a:pt x="334" y="1528"/>
                </a:lnTo>
                <a:lnTo>
                  <a:pt x="376" y="1486"/>
                </a:lnTo>
                <a:lnTo>
                  <a:pt x="410" y="1436"/>
                </a:lnTo>
                <a:lnTo>
                  <a:pt x="437" y="1381"/>
                </a:lnTo>
                <a:lnTo>
                  <a:pt x="452" y="1323"/>
                </a:lnTo>
                <a:lnTo>
                  <a:pt x="458" y="1262"/>
                </a:lnTo>
                <a:lnTo>
                  <a:pt x="452" y="1199"/>
                </a:lnTo>
                <a:lnTo>
                  <a:pt x="437" y="1140"/>
                </a:lnTo>
                <a:lnTo>
                  <a:pt x="410" y="1085"/>
                </a:lnTo>
                <a:lnTo>
                  <a:pt x="376" y="1036"/>
                </a:lnTo>
                <a:lnTo>
                  <a:pt x="334" y="994"/>
                </a:lnTo>
                <a:lnTo>
                  <a:pt x="285" y="960"/>
                </a:lnTo>
                <a:lnTo>
                  <a:pt x="232" y="935"/>
                </a:lnTo>
                <a:lnTo>
                  <a:pt x="173" y="918"/>
                </a:lnTo>
                <a:lnTo>
                  <a:pt x="111" y="913"/>
                </a:lnTo>
                <a:lnTo>
                  <a:pt x="55" y="918"/>
                </a:lnTo>
                <a:lnTo>
                  <a:pt x="2" y="9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2D15E951-500A-CAB4-F5C5-063D6E503AC9}"/>
              </a:ext>
            </a:extLst>
          </p:cNvPr>
          <p:cNvSpPr>
            <a:spLocks/>
          </p:cNvSpPr>
          <p:nvPr/>
        </p:nvSpPr>
        <p:spPr bwMode="auto">
          <a:xfrm>
            <a:off x="6687268" y="2352757"/>
            <a:ext cx="1303571" cy="1192015"/>
          </a:xfrm>
          <a:custGeom>
            <a:avLst/>
            <a:gdLst>
              <a:gd name="T0" fmla="*/ 2969 w 3432"/>
              <a:gd name="T1" fmla="*/ 0 h 3038"/>
              <a:gd name="T2" fmla="*/ 2970 w 3432"/>
              <a:gd name="T3" fmla="*/ 1099 h 3038"/>
              <a:gd name="T4" fmla="*/ 3039 w 3432"/>
              <a:gd name="T5" fmla="*/ 1040 h 3038"/>
              <a:gd name="T6" fmla="*/ 3124 w 3432"/>
              <a:gd name="T7" fmla="*/ 1006 h 3038"/>
              <a:gd name="T8" fmla="*/ 3225 w 3432"/>
              <a:gd name="T9" fmla="*/ 1008 h 3038"/>
              <a:gd name="T10" fmla="*/ 3318 w 3432"/>
              <a:gd name="T11" fmla="*/ 1046 h 3038"/>
              <a:gd name="T12" fmla="*/ 3388 w 3432"/>
              <a:gd name="T13" fmla="*/ 1116 h 3038"/>
              <a:gd name="T14" fmla="*/ 3428 w 3432"/>
              <a:gd name="T15" fmla="*/ 1209 h 3038"/>
              <a:gd name="T16" fmla="*/ 3428 w 3432"/>
              <a:gd name="T17" fmla="*/ 1313 h 3038"/>
              <a:gd name="T18" fmla="*/ 3388 w 3432"/>
              <a:gd name="T19" fmla="*/ 1406 h 3038"/>
              <a:gd name="T20" fmla="*/ 3318 w 3432"/>
              <a:gd name="T21" fmla="*/ 1476 h 3038"/>
              <a:gd name="T22" fmla="*/ 3225 w 3432"/>
              <a:gd name="T23" fmla="*/ 1514 h 3038"/>
              <a:gd name="T24" fmla="*/ 3126 w 3432"/>
              <a:gd name="T25" fmla="*/ 1516 h 3038"/>
              <a:gd name="T26" fmla="*/ 3039 w 3432"/>
              <a:gd name="T27" fmla="*/ 1484 h 3038"/>
              <a:gd name="T28" fmla="*/ 2972 w 3432"/>
              <a:gd name="T29" fmla="*/ 1423 h 3038"/>
              <a:gd name="T30" fmla="*/ 2972 w 3432"/>
              <a:gd name="T31" fmla="*/ 1964 h 3038"/>
              <a:gd name="T32" fmla="*/ 2745 w 3432"/>
              <a:gd name="T33" fmla="*/ 1996 h 3038"/>
              <a:gd name="T34" fmla="*/ 2536 w 3432"/>
              <a:gd name="T35" fmla="*/ 2072 h 3038"/>
              <a:gd name="T36" fmla="*/ 2346 w 3432"/>
              <a:gd name="T37" fmla="*/ 2184 h 3038"/>
              <a:gd name="T38" fmla="*/ 2183 w 3432"/>
              <a:gd name="T39" fmla="*/ 2332 h 3038"/>
              <a:gd name="T40" fmla="*/ 2050 w 3432"/>
              <a:gd name="T41" fmla="*/ 2507 h 3038"/>
              <a:gd name="T42" fmla="*/ 1953 w 3432"/>
              <a:gd name="T43" fmla="*/ 2704 h 3038"/>
              <a:gd name="T44" fmla="*/ 1896 w 3432"/>
              <a:gd name="T45" fmla="*/ 2924 h 3038"/>
              <a:gd name="T46" fmla="*/ 1498 w 3432"/>
              <a:gd name="T47" fmla="*/ 3038 h 3038"/>
              <a:gd name="T48" fmla="*/ 1515 w 3432"/>
              <a:gd name="T49" fmla="*/ 2932 h 3038"/>
              <a:gd name="T50" fmla="*/ 1494 w 3432"/>
              <a:gd name="T51" fmla="*/ 2810 h 3038"/>
              <a:gd name="T52" fmla="*/ 1433 w 3432"/>
              <a:gd name="T53" fmla="*/ 2708 h 3038"/>
              <a:gd name="T54" fmla="*/ 1342 w 3432"/>
              <a:gd name="T55" fmla="*/ 2632 h 3038"/>
              <a:gd name="T56" fmla="*/ 1230 w 3432"/>
              <a:gd name="T57" fmla="*/ 2588 h 3038"/>
              <a:gd name="T58" fmla="*/ 1105 w 3432"/>
              <a:gd name="T59" fmla="*/ 2588 h 3038"/>
              <a:gd name="T60" fmla="*/ 991 w 3432"/>
              <a:gd name="T61" fmla="*/ 2630 h 3038"/>
              <a:gd name="T62" fmla="*/ 902 w 3432"/>
              <a:gd name="T63" fmla="*/ 2706 h 3038"/>
              <a:gd name="T64" fmla="*/ 841 w 3432"/>
              <a:gd name="T65" fmla="*/ 2808 h 3038"/>
              <a:gd name="T66" fmla="*/ 818 w 3432"/>
              <a:gd name="T67" fmla="*/ 2930 h 3038"/>
              <a:gd name="T68" fmla="*/ 835 w 3432"/>
              <a:gd name="T69" fmla="*/ 3038 h 3038"/>
              <a:gd name="T70" fmla="*/ 425 w 3432"/>
              <a:gd name="T71" fmla="*/ 2920 h 3038"/>
              <a:gd name="T72" fmla="*/ 450 w 3432"/>
              <a:gd name="T73" fmla="*/ 2687 h 3038"/>
              <a:gd name="T74" fmla="*/ 0 w 3432"/>
              <a:gd name="T75" fmla="*/ 2340 h 3038"/>
              <a:gd name="T76" fmla="*/ 369 w 3432"/>
              <a:gd name="T77" fmla="*/ 1822 h 3038"/>
              <a:gd name="T78" fmla="*/ 777 w 3432"/>
              <a:gd name="T79" fmla="*/ 1782 h 3038"/>
              <a:gd name="T80" fmla="*/ 963 w 3432"/>
              <a:gd name="T81" fmla="*/ 1509 h 3038"/>
              <a:gd name="T82" fmla="*/ 1179 w 3432"/>
              <a:gd name="T83" fmla="*/ 1262 h 3038"/>
              <a:gd name="T84" fmla="*/ 1018 w 3432"/>
              <a:gd name="T85" fmla="*/ 717 h 3038"/>
              <a:gd name="T86" fmla="*/ 1621 w 3432"/>
              <a:gd name="T87" fmla="*/ 514 h 3038"/>
              <a:gd name="T88" fmla="*/ 1970 w 3432"/>
              <a:gd name="T89" fmla="*/ 719 h 3038"/>
              <a:gd name="T90" fmla="*/ 2283 w 3432"/>
              <a:gd name="T91" fmla="*/ 605 h 3038"/>
              <a:gd name="T92" fmla="*/ 2614 w 3432"/>
              <a:gd name="T93" fmla="*/ 531 h 3038"/>
              <a:gd name="T94" fmla="*/ 2803 w 3432"/>
              <a:gd name="T95" fmla="*/ 0 h 30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432" h="3038">
                <a:moveTo>
                  <a:pt x="2803" y="0"/>
                </a:moveTo>
                <a:lnTo>
                  <a:pt x="2969" y="0"/>
                </a:lnTo>
                <a:lnTo>
                  <a:pt x="2970" y="979"/>
                </a:lnTo>
                <a:lnTo>
                  <a:pt x="2970" y="1099"/>
                </a:lnTo>
                <a:lnTo>
                  <a:pt x="3003" y="1066"/>
                </a:lnTo>
                <a:lnTo>
                  <a:pt x="3039" y="1040"/>
                </a:lnTo>
                <a:lnTo>
                  <a:pt x="3081" y="1019"/>
                </a:lnTo>
                <a:lnTo>
                  <a:pt x="3124" y="1006"/>
                </a:lnTo>
                <a:lnTo>
                  <a:pt x="3174" y="1002"/>
                </a:lnTo>
                <a:lnTo>
                  <a:pt x="3225" y="1008"/>
                </a:lnTo>
                <a:lnTo>
                  <a:pt x="3274" y="1023"/>
                </a:lnTo>
                <a:lnTo>
                  <a:pt x="3318" y="1046"/>
                </a:lnTo>
                <a:lnTo>
                  <a:pt x="3356" y="1078"/>
                </a:lnTo>
                <a:lnTo>
                  <a:pt x="3388" y="1116"/>
                </a:lnTo>
                <a:lnTo>
                  <a:pt x="3413" y="1159"/>
                </a:lnTo>
                <a:lnTo>
                  <a:pt x="3428" y="1209"/>
                </a:lnTo>
                <a:lnTo>
                  <a:pt x="3432" y="1262"/>
                </a:lnTo>
                <a:lnTo>
                  <a:pt x="3428" y="1313"/>
                </a:lnTo>
                <a:lnTo>
                  <a:pt x="3413" y="1362"/>
                </a:lnTo>
                <a:lnTo>
                  <a:pt x="3388" y="1406"/>
                </a:lnTo>
                <a:lnTo>
                  <a:pt x="3356" y="1444"/>
                </a:lnTo>
                <a:lnTo>
                  <a:pt x="3318" y="1476"/>
                </a:lnTo>
                <a:lnTo>
                  <a:pt x="3274" y="1499"/>
                </a:lnTo>
                <a:lnTo>
                  <a:pt x="3225" y="1514"/>
                </a:lnTo>
                <a:lnTo>
                  <a:pt x="3174" y="1520"/>
                </a:lnTo>
                <a:lnTo>
                  <a:pt x="3126" y="1516"/>
                </a:lnTo>
                <a:lnTo>
                  <a:pt x="3081" y="1503"/>
                </a:lnTo>
                <a:lnTo>
                  <a:pt x="3039" y="1484"/>
                </a:lnTo>
                <a:lnTo>
                  <a:pt x="3003" y="1457"/>
                </a:lnTo>
                <a:lnTo>
                  <a:pt x="2972" y="1423"/>
                </a:lnTo>
                <a:lnTo>
                  <a:pt x="2972" y="1545"/>
                </a:lnTo>
                <a:lnTo>
                  <a:pt x="2972" y="1964"/>
                </a:lnTo>
                <a:lnTo>
                  <a:pt x="2857" y="1975"/>
                </a:lnTo>
                <a:lnTo>
                  <a:pt x="2745" y="1996"/>
                </a:lnTo>
                <a:lnTo>
                  <a:pt x="2638" y="2028"/>
                </a:lnTo>
                <a:lnTo>
                  <a:pt x="2536" y="2072"/>
                </a:lnTo>
                <a:lnTo>
                  <a:pt x="2437" y="2123"/>
                </a:lnTo>
                <a:lnTo>
                  <a:pt x="2346" y="2184"/>
                </a:lnTo>
                <a:lnTo>
                  <a:pt x="2261" y="2254"/>
                </a:lnTo>
                <a:lnTo>
                  <a:pt x="2183" y="2332"/>
                </a:lnTo>
                <a:lnTo>
                  <a:pt x="2113" y="2416"/>
                </a:lnTo>
                <a:lnTo>
                  <a:pt x="2050" y="2507"/>
                </a:lnTo>
                <a:lnTo>
                  <a:pt x="1997" y="2603"/>
                </a:lnTo>
                <a:lnTo>
                  <a:pt x="1953" y="2704"/>
                </a:lnTo>
                <a:lnTo>
                  <a:pt x="1919" y="2812"/>
                </a:lnTo>
                <a:lnTo>
                  <a:pt x="1896" y="2924"/>
                </a:lnTo>
                <a:lnTo>
                  <a:pt x="1885" y="3038"/>
                </a:lnTo>
                <a:lnTo>
                  <a:pt x="1498" y="3038"/>
                </a:lnTo>
                <a:lnTo>
                  <a:pt x="1511" y="2987"/>
                </a:lnTo>
                <a:lnTo>
                  <a:pt x="1515" y="2932"/>
                </a:lnTo>
                <a:lnTo>
                  <a:pt x="1509" y="2869"/>
                </a:lnTo>
                <a:lnTo>
                  <a:pt x="1494" y="2810"/>
                </a:lnTo>
                <a:lnTo>
                  <a:pt x="1467" y="2757"/>
                </a:lnTo>
                <a:lnTo>
                  <a:pt x="1433" y="2708"/>
                </a:lnTo>
                <a:lnTo>
                  <a:pt x="1391" y="2666"/>
                </a:lnTo>
                <a:lnTo>
                  <a:pt x="1342" y="2632"/>
                </a:lnTo>
                <a:lnTo>
                  <a:pt x="1289" y="2605"/>
                </a:lnTo>
                <a:lnTo>
                  <a:pt x="1230" y="2588"/>
                </a:lnTo>
                <a:lnTo>
                  <a:pt x="1168" y="2583"/>
                </a:lnTo>
                <a:lnTo>
                  <a:pt x="1105" y="2588"/>
                </a:lnTo>
                <a:lnTo>
                  <a:pt x="1046" y="2605"/>
                </a:lnTo>
                <a:lnTo>
                  <a:pt x="991" y="2630"/>
                </a:lnTo>
                <a:lnTo>
                  <a:pt x="944" y="2664"/>
                </a:lnTo>
                <a:lnTo>
                  <a:pt x="902" y="2706"/>
                </a:lnTo>
                <a:lnTo>
                  <a:pt x="866" y="2755"/>
                </a:lnTo>
                <a:lnTo>
                  <a:pt x="841" y="2808"/>
                </a:lnTo>
                <a:lnTo>
                  <a:pt x="824" y="2867"/>
                </a:lnTo>
                <a:lnTo>
                  <a:pt x="818" y="2930"/>
                </a:lnTo>
                <a:lnTo>
                  <a:pt x="822" y="2985"/>
                </a:lnTo>
                <a:lnTo>
                  <a:pt x="835" y="3038"/>
                </a:lnTo>
                <a:lnTo>
                  <a:pt x="420" y="3038"/>
                </a:lnTo>
                <a:lnTo>
                  <a:pt x="425" y="2920"/>
                </a:lnTo>
                <a:lnTo>
                  <a:pt x="435" y="2803"/>
                </a:lnTo>
                <a:lnTo>
                  <a:pt x="450" y="2687"/>
                </a:lnTo>
                <a:lnTo>
                  <a:pt x="122" y="2579"/>
                </a:lnTo>
                <a:lnTo>
                  <a:pt x="0" y="2340"/>
                </a:lnTo>
                <a:lnTo>
                  <a:pt x="129" y="1943"/>
                </a:lnTo>
                <a:lnTo>
                  <a:pt x="369" y="1822"/>
                </a:lnTo>
                <a:lnTo>
                  <a:pt x="697" y="1928"/>
                </a:lnTo>
                <a:lnTo>
                  <a:pt x="777" y="1782"/>
                </a:lnTo>
                <a:lnTo>
                  <a:pt x="866" y="1643"/>
                </a:lnTo>
                <a:lnTo>
                  <a:pt x="963" y="1509"/>
                </a:lnTo>
                <a:lnTo>
                  <a:pt x="1067" y="1381"/>
                </a:lnTo>
                <a:lnTo>
                  <a:pt x="1179" y="1262"/>
                </a:lnTo>
                <a:lnTo>
                  <a:pt x="976" y="983"/>
                </a:lnTo>
                <a:lnTo>
                  <a:pt x="1018" y="717"/>
                </a:lnTo>
                <a:lnTo>
                  <a:pt x="1355" y="472"/>
                </a:lnTo>
                <a:lnTo>
                  <a:pt x="1621" y="514"/>
                </a:lnTo>
                <a:lnTo>
                  <a:pt x="1822" y="791"/>
                </a:lnTo>
                <a:lnTo>
                  <a:pt x="1970" y="719"/>
                </a:lnTo>
                <a:lnTo>
                  <a:pt x="2124" y="657"/>
                </a:lnTo>
                <a:lnTo>
                  <a:pt x="2283" y="605"/>
                </a:lnTo>
                <a:lnTo>
                  <a:pt x="2447" y="562"/>
                </a:lnTo>
                <a:lnTo>
                  <a:pt x="2614" y="531"/>
                </a:lnTo>
                <a:lnTo>
                  <a:pt x="2614" y="190"/>
                </a:lnTo>
                <a:lnTo>
                  <a:pt x="2803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37" name="Freeform 20">
            <a:extLst>
              <a:ext uri="{FF2B5EF4-FFF2-40B4-BE49-F238E27FC236}">
                <a16:creationId xmlns:a16="http://schemas.microsoft.com/office/drawing/2014/main" id="{99F5DB9A-DF06-15B5-5636-7C5A111F1D00}"/>
              </a:ext>
            </a:extLst>
          </p:cNvPr>
          <p:cNvSpPr>
            <a:spLocks/>
          </p:cNvSpPr>
          <p:nvPr/>
        </p:nvSpPr>
        <p:spPr bwMode="auto">
          <a:xfrm>
            <a:off x="7693953" y="3582869"/>
            <a:ext cx="1462083" cy="1237042"/>
          </a:xfrm>
          <a:custGeom>
            <a:avLst/>
            <a:gdLst>
              <a:gd name="T0" fmla="*/ 1943 w 3460"/>
              <a:gd name="T1" fmla="*/ 2 h 3036"/>
              <a:gd name="T2" fmla="*/ 1924 w 3460"/>
              <a:gd name="T3" fmla="*/ 108 h 3036"/>
              <a:gd name="T4" fmla="*/ 1947 w 3460"/>
              <a:gd name="T5" fmla="*/ 230 h 3036"/>
              <a:gd name="T6" fmla="*/ 2006 w 3460"/>
              <a:gd name="T7" fmla="*/ 332 h 3036"/>
              <a:gd name="T8" fmla="*/ 2095 w 3460"/>
              <a:gd name="T9" fmla="*/ 408 h 3036"/>
              <a:gd name="T10" fmla="*/ 2209 w 3460"/>
              <a:gd name="T11" fmla="*/ 452 h 3036"/>
              <a:gd name="T12" fmla="*/ 2334 w 3460"/>
              <a:gd name="T13" fmla="*/ 452 h 3036"/>
              <a:gd name="T14" fmla="*/ 2446 w 3460"/>
              <a:gd name="T15" fmla="*/ 412 h 3036"/>
              <a:gd name="T16" fmla="*/ 2537 w 3460"/>
              <a:gd name="T17" fmla="*/ 336 h 3036"/>
              <a:gd name="T18" fmla="*/ 2598 w 3460"/>
              <a:gd name="T19" fmla="*/ 233 h 3036"/>
              <a:gd name="T20" fmla="*/ 2621 w 3460"/>
              <a:gd name="T21" fmla="*/ 112 h 3036"/>
              <a:gd name="T22" fmla="*/ 2604 w 3460"/>
              <a:gd name="T23" fmla="*/ 4 h 3036"/>
              <a:gd name="T24" fmla="*/ 3040 w 3460"/>
              <a:gd name="T25" fmla="*/ 174 h 3036"/>
              <a:gd name="T26" fmla="*/ 3336 w 3460"/>
              <a:gd name="T27" fmla="*/ 444 h 3036"/>
              <a:gd name="T28" fmla="*/ 3330 w 3460"/>
              <a:gd name="T29" fmla="*/ 1080 h 3036"/>
              <a:gd name="T30" fmla="*/ 2774 w 3460"/>
              <a:gd name="T31" fmla="*/ 1099 h 3036"/>
              <a:gd name="T32" fmla="*/ 2606 w 3460"/>
              <a:gd name="T33" fmla="*/ 1387 h 3036"/>
              <a:gd name="T34" fmla="*/ 2402 w 3460"/>
              <a:gd name="T35" fmla="*/ 1651 h 3036"/>
              <a:gd name="T36" fmla="*/ 2488 w 3460"/>
              <a:gd name="T37" fmla="*/ 2044 h 3036"/>
              <a:gd name="T38" fmla="*/ 2112 w 3460"/>
              <a:gd name="T39" fmla="*/ 2556 h 3036"/>
              <a:gd name="T40" fmla="*/ 1647 w 3460"/>
              <a:gd name="T41" fmla="*/ 2243 h 3036"/>
              <a:gd name="T42" fmla="*/ 1389 w 3460"/>
              <a:gd name="T43" fmla="*/ 2360 h 3036"/>
              <a:gd name="T44" fmla="*/ 1116 w 3460"/>
              <a:gd name="T45" fmla="*/ 2450 h 3036"/>
              <a:gd name="T46" fmla="*/ 831 w 3460"/>
              <a:gd name="T47" fmla="*/ 2507 h 3036"/>
              <a:gd name="T48" fmla="*/ 639 w 3460"/>
              <a:gd name="T49" fmla="*/ 3036 h 3036"/>
              <a:gd name="T50" fmla="*/ 459 w 3460"/>
              <a:gd name="T51" fmla="*/ 2055 h 3036"/>
              <a:gd name="T52" fmla="*/ 429 w 3460"/>
              <a:gd name="T53" fmla="*/ 1968 h 3036"/>
              <a:gd name="T54" fmla="*/ 351 w 3460"/>
              <a:gd name="T55" fmla="*/ 2015 h 3036"/>
              <a:gd name="T56" fmla="*/ 258 w 3460"/>
              <a:gd name="T57" fmla="*/ 2032 h 3036"/>
              <a:gd name="T58" fmla="*/ 157 w 3460"/>
              <a:gd name="T59" fmla="*/ 2011 h 3036"/>
              <a:gd name="T60" fmla="*/ 74 w 3460"/>
              <a:gd name="T61" fmla="*/ 1954 h 3036"/>
              <a:gd name="T62" fmla="*/ 19 w 3460"/>
              <a:gd name="T63" fmla="*/ 1873 h 3036"/>
              <a:gd name="T64" fmla="*/ 0 w 3460"/>
              <a:gd name="T65" fmla="*/ 1770 h 3036"/>
              <a:gd name="T66" fmla="*/ 21 w 3460"/>
              <a:gd name="T67" fmla="*/ 1670 h 3036"/>
              <a:gd name="T68" fmla="*/ 76 w 3460"/>
              <a:gd name="T69" fmla="*/ 1588 h 3036"/>
              <a:gd name="T70" fmla="*/ 159 w 3460"/>
              <a:gd name="T71" fmla="*/ 1533 h 3036"/>
              <a:gd name="T72" fmla="*/ 260 w 3460"/>
              <a:gd name="T73" fmla="*/ 1512 h 3036"/>
              <a:gd name="T74" fmla="*/ 353 w 3460"/>
              <a:gd name="T75" fmla="*/ 1531 h 3036"/>
              <a:gd name="T76" fmla="*/ 429 w 3460"/>
              <a:gd name="T77" fmla="*/ 1577 h 3036"/>
              <a:gd name="T78" fmla="*/ 461 w 3460"/>
              <a:gd name="T79" fmla="*/ 1490 h 3036"/>
              <a:gd name="T80" fmla="*/ 573 w 3460"/>
              <a:gd name="T81" fmla="*/ 1064 h 3036"/>
              <a:gd name="T82" fmla="*/ 786 w 3460"/>
              <a:gd name="T83" fmla="*/ 1019 h 3036"/>
              <a:gd name="T84" fmla="*/ 981 w 3460"/>
              <a:gd name="T85" fmla="*/ 939 h 3036"/>
              <a:gd name="T86" fmla="*/ 1156 w 3460"/>
              <a:gd name="T87" fmla="*/ 823 h 3036"/>
              <a:gd name="T88" fmla="*/ 1307 w 3460"/>
              <a:gd name="T89" fmla="*/ 679 h 3036"/>
              <a:gd name="T90" fmla="*/ 1429 w 3460"/>
              <a:gd name="T91" fmla="*/ 508 h 3036"/>
              <a:gd name="T92" fmla="*/ 1518 w 3460"/>
              <a:gd name="T93" fmla="*/ 319 h 3036"/>
              <a:gd name="T94" fmla="*/ 1571 w 3460"/>
              <a:gd name="T95" fmla="*/ 110 h 3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460" h="3036">
                <a:moveTo>
                  <a:pt x="1584" y="0"/>
                </a:moveTo>
                <a:lnTo>
                  <a:pt x="1943" y="2"/>
                </a:lnTo>
                <a:lnTo>
                  <a:pt x="1930" y="53"/>
                </a:lnTo>
                <a:lnTo>
                  <a:pt x="1924" y="108"/>
                </a:lnTo>
                <a:lnTo>
                  <a:pt x="1930" y="171"/>
                </a:lnTo>
                <a:lnTo>
                  <a:pt x="1947" y="230"/>
                </a:lnTo>
                <a:lnTo>
                  <a:pt x="1972" y="283"/>
                </a:lnTo>
                <a:lnTo>
                  <a:pt x="2006" y="332"/>
                </a:lnTo>
                <a:lnTo>
                  <a:pt x="2048" y="374"/>
                </a:lnTo>
                <a:lnTo>
                  <a:pt x="2095" y="408"/>
                </a:lnTo>
                <a:lnTo>
                  <a:pt x="2150" y="434"/>
                </a:lnTo>
                <a:lnTo>
                  <a:pt x="2209" y="452"/>
                </a:lnTo>
                <a:lnTo>
                  <a:pt x="2271" y="457"/>
                </a:lnTo>
                <a:lnTo>
                  <a:pt x="2334" y="452"/>
                </a:lnTo>
                <a:lnTo>
                  <a:pt x="2393" y="436"/>
                </a:lnTo>
                <a:lnTo>
                  <a:pt x="2446" y="412"/>
                </a:lnTo>
                <a:lnTo>
                  <a:pt x="2495" y="378"/>
                </a:lnTo>
                <a:lnTo>
                  <a:pt x="2537" y="336"/>
                </a:lnTo>
                <a:lnTo>
                  <a:pt x="2573" y="286"/>
                </a:lnTo>
                <a:lnTo>
                  <a:pt x="2598" y="233"/>
                </a:lnTo>
                <a:lnTo>
                  <a:pt x="2615" y="174"/>
                </a:lnTo>
                <a:lnTo>
                  <a:pt x="2621" y="112"/>
                </a:lnTo>
                <a:lnTo>
                  <a:pt x="2617" y="57"/>
                </a:lnTo>
                <a:lnTo>
                  <a:pt x="2604" y="4"/>
                </a:lnTo>
                <a:lnTo>
                  <a:pt x="3050" y="6"/>
                </a:lnTo>
                <a:lnTo>
                  <a:pt x="3040" y="174"/>
                </a:lnTo>
                <a:lnTo>
                  <a:pt x="3019" y="341"/>
                </a:lnTo>
                <a:lnTo>
                  <a:pt x="3336" y="444"/>
                </a:lnTo>
                <a:lnTo>
                  <a:pt x="3460" y="681"/>
                </a:lnTo>
                <a:lnTo>
                  <a:pt x="3330" y="1080"/>
                </a:lnTo>
                <a:lnTo>
                  <a:pt x="3093" y="1201"/>
                </a:lnTo>
                <a:lnTo>
                  <a:pt x="2774" y="1099"/>
                </a:lnTo>
                <a:lnTo>
                  <a:pt x="2695" y="1247"/>
                </a:lnTo>
                <a:lnTo>
                  <a:pt x="2606" y="1387"/>
                </a:lnTo>
                <a:lnTo>
                  <a:pt x="2509" y="1522"/>
                </a:lnTo>
                <a:lnTo>
                  <a:pt x="2402" y="1651"/>
                </a:lnTo>
                <a:lnTo>
                  <a:pt x="2290" y="1772"/>
                </a:lnTo>
                <a:lnTo>
                  <a:pt x="2488" y="2044"/>
                </a:lnTo>
                <a:lnTo>
                  <a:pt x="2448" y="2307"/>
                </a:lnTo>
                <a:lnTo>
                  <a:pt x="2112" y="2556"/>
                </a:lnTo>
                <a:lnTo>
                  <a:pt x="1846" y="2514"/>
                </a:lnTo>
                <a:lnTo>
                  <a:pt x="1647" y="2243"/>
                </a:lnTo>
                <a:lnTo>
                  <a:pt x="1520" y="2305"/>
                </a:lnTo>
                <a:lnTo>
                  <a:pt x="1389" y="2360"/>
                </a:lnTo>
                <a:lnTo>
                  <a:pt x="1254" y="2408"/>
                </a:lnTo>
                <a:lnTo>
                  <a:pt x="1116" y="2450"/>
                </a:lnTo>
                <a:lnTo>
                  <a:pt x="975" y="2482"/>
                </a:lnTo>
                <a:lnTo>
                  <a:pt x="831" y="2507"/>
                </a:lnTo>
                <a:lnTo>
                  <a:pt x="831" y="2846"/>
                </a:lnTo>
                <a:lnTo>
                  <a:pt x="639" y="3036"/>
                </a:lnTo>
                <a:lnTo>
                  <a:pt x="457" y="3036"/>
                </a:lnTo>
                <a:lnTo>
                  <a:pt x="459" y="2055"/>
                </a:lnTo>
                <a:lnTo>
                  <a:pt x="461" y="1935"/>
                </a:lnTo>
                <a:lnTo>
                  <a:pt x="429" y="1968"/>
                </a:lnTo>
                <a:lnTo>
                  <a:pt x="393" y="1994"/>
                </a:lnTo>
                <a:lnTo>
                  <a:pt x="351" y="2015"/>
                </a:lnTo>
                <a:lnTo>
                  <a:pt x="305" y="2028"/>
                </a:lnTo>
                <a:lnTo>
                  <a:pt x="258" y="2032"/>
                </a:lnTo>
                <a:lnTo>
                  <a:pt x="205" y="2027"/>
                </a:lnTo>
                <a:lnTo>
                  <a:pt x="157" y="2011"/>
                </a:lnTo>
                <a:lnTo>
                  <a:pt x="112" y="1987"/>
                </a:lnTo>
                <a:lnTo>
                  <a:pt x="74" y="1954"/>
                </a:lnTo>
                <a:lnTo>
                  <a:pt x="43" y="1916"/>
                </a:lnTo>
                <a:lnTo>
                  <a:pt x="19" y="1873"/>
                </a:lnTo>
                <a:lnTo>
                  <a:pt x="4" y="1823"/>
                </a:lnTo>
                <a:lnTo>
                  <a:pt x="0" y="1770"/>
                </a:lnTo>
                <a:lnTo>
                  <a:pt x="6" y="1719"/>
                </a:lnTo>
                <a:lnTo>
                  <a:pt x="21" y="1670"/>
                </a:lnTo>
                <a:lnTo>
                  <a:pt x="43" y="1626"/>
                </a:lnTo>
                <a:lnTo>
                  <a:pt x="76" y="1588"/>
                </a:lnTo>
                <a:lnTo>
                  <a:pt x="114" y="1556"/>
                </a:lnTo>
                <a:lnTo>
                  <a:pt x="159" y="1533"/>
                </a:lnTo>
                <a:lnTo>
                  <a:pt x="207" y="1518"/>
                </a:lnTo>
                <a:lnTo>
                  <a:pt x="260" y="1512"/>
                </a:lnTo>
                <a:lnTo>
                  <a:pt x="307" y="1518"/>
                </a:lnTo>
                <a:lnTo>
                  <a:pt x="353" y="1531"/>
                </a:lnTo>
                <a:lnTo>
                  <a:pt x="393" y="1550"/>
                </a:lnTo>
                <a:lnTo>
                  <a:pt x="429" y="1577"/>
                </a:lnTo>
                <a:lnTo>
                  <a:pt x="461" y="1611"/>
                </a:lnTo>
                <a:lnTo>
                  <a:pt x="461" y="1490"/>
                </a:lnTo>
                <a:lnTo>
                  <a:pt x="463" y="1070"/>
                </a:lnTo>
                <a:lnTo>
                  <a:pt x="573" y="1064"/>
                </a:lnTo>
                <a:lnTo>
                  <a:pt x="681" y="1047"/>
                </a:lnTo>
                <a:lnTo>
                  <a:pt x="786" y="1019"/>
                </a:lnTo>
                <a:lnTo>
                  <a:pt x="886" y="983"/>
                </a:lnTo>
                <a:lnTo>
                  <a:pt x="981" y="939"/>
                </a:lnTo>
                <a:lnTo>
                  <a:pt x="1072" y="884"/>
                </a:lnTo>
                <a:lnTo>
                  <a:pt x="1156" y="823"/>
                </a:lnTo>
                <a:lnTo>
                  <a:pt x="1235" y="755"/>
                </a:lnTo>
                <a:lnTo>
                  <a:pt x="1307" y="679"/>
                </a:lnTo>
                <a:lnTo>
                  <a:pt x="1372" y="598"/>
                </a:lnTo>
                <a:lnTo>
                  <a:pt x="1429" y="508"/>
                </a:lnTo>
                <a:lnTo>
                  <a:pt x="1478" y="415"/>
                </a:lnTo>
                <a:lnTo>
                  <a:pt x="1518" y="319"/>
                </a:lnTo>
                <a:lnTo>
                  <a:pt x="1550" y="216"/>
                </a:lnTo>
                <a:lnTo>
                  <a:pt x="1571" y="110"/>
                </a:lnTo>
                <a:lnTo>
                  <a:pt x="158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BDF497E6-7FDD-DE02-0669-FED6DE1526BC}"/>
              </a:ext>
            </a:extLst>
          </p:cNvPr>
          <p:cNvSpPr>
            <a:spLocks/>
          </p:cNvSpPr>
          <p:nvPr/>
        </p:nvSpPr>
        <p:spPr bwMode="auto">
          <a:xfrm>
            <a:off x="6638701" y="3418850"/>
            <a:ext cx="1184482" cy="1353215"/>
          </a:xfrm>
          <a:custGeom>
            <a:avLst/>
            <a:gdLst>
              <a:gd name="T0" fmla="*/ 1228 w 2951"/>
              <a:gd name="T1" fmla="*/ 5 h 3531"/>
              <a:gd name="T2" fmla="*/ 1321 w 2951"/>
              <a:gd name="T3" fmla="*/ 45 h 3531"/>
              <a:gd name="T4" fmla="*/ 1391 w 2951"/>
              <a:gd name="T5" fmla="*/ 115 h 3531"/>
              <a:gd name="T6" fmla="*/ 1429 w 2951"/>
              <a:gd name="T7" fmla="*/ 207 h 3531"/>
              <a:gd name="T8" fmla="*/ 1431 w 2951"/>
              <a:gd name="T9" fmla="*/ 307 h 3531"/>
              <a:gd name="T10" fmla="*/ 1397 w 2951"/>
              <a:gd name="T11" fmla="*/ 393 h 3531"/>
              <a:gd name="T12" fmla="*/ 1338 w 2951"/>
              <a:gd name="T13" fmla="*/ 461 h 3531"/>
              <a:gd name="T14" fmla="*/ 1892 w 2951"/>
              <a:gd name="T15" fmla="*/ 461 h 3531"/>
              <a:gd name="T16" fmla="*/ 1922 w 2951"/>
              <a:gd name="T17" fmla="*/ 689 h 3531"/>
              <a:gd name="T18" fmla="*/ 1994 w 2951"/>
              <a:gd name="T19" fmla="*/ 901 h 3531"/>
              <a:gd name="T20" fmla="*/ 2105 w 2951"/>
              <a:gd name="T21" fmla="*/ 1093 h 3531"/>
              <a:gd name="T22" fmla="*/ 2249 w 2951"/>
              <a:gd name="T23" fmla="*/ 1256 h 3531"/>
              <a:gd name="T24" fmla="*/ 2421 w 2951"/>
              <a:gd name="T25" fmla="*/ 1391 h 3531"/>
              <a:gd name="T26" fmla="*/ 2619 w 2951"/>
              <a:gd name="T27" fmla="*/ 1491 h 3531"/>
              <a:gd name="T28" fmla="*/ 2835 w 2951"/>
              <a:gd name="T29" fmla="*/ 1552 h 3531"/>
              <a:gd name="T30" fmla="*/ 2949 w 2951"/>
              <a:gd name="T31" fmla="*/ 1939 h 3531"/>
              <a:gd name="T32" fmla="*/ 2843 w 2951"/>
              <a:gd name="T33" fmla="*/ 1922 h 3531"/>
              <a:gd name="T34" fmla="*/ 2721 w 2951"/>
              <a:gd name="T35" fmla="*/ 1943 h 3531"/>
              <a:gd name="T36" fmla="*/ 2619 w 2951"/>
              <a:gd name="T37" fmla="*/ 2002 h 3531"/>
              <a:gd name="T38" fmla="*/ 2541 w 2951"/>
              <a:gd name="T39" fmla="*/ 2093 h 3531"/>
              <a:gd name="T40" fmla="*/ 2499 w 2951"/>
              <a:gd name="T41" fmla="*/ 2205 h 3531"/>
              <a:gd name="T42" fmla="*/ 2499 w 2951"/>
              <a:gd name="T43" fmla="*/ 2330 h 3531"/>
              <a:gd name="T44" fmla="*/ 2541 w 2951"/>
              <a:gd name="T45" fmla="*/ 2444 h 3531"/>
              <a:gd name="T46" fmla="*/ 2617 w 2951"/>
              <a:gd name="T47" fmla="*/ 2535 h 3531"/>
              <a:gd name="T48" fmla="*/ 2719 w 2951"/>
              <a:gd name="T49" fmla="*/ 2596 h 3531"/>
              <a:gd name="T50" fmla="*/ 2839 w 2951"/>
              <a:gd name="T51" fmla="*/ 2616 h 3531"/>
              <a:gd name="T52" fmla="*/ 2947 w 2951"/>
              <a:gd name="T53" fmla="*/ 2601 h 3531"/>
              <a:gd name="T54" fmla="*/ 2805 w 2951"/>
              <a:gd name="T55" fmla="*/ 3531 h 3531"/>
              <a:gd name="T56" fmla="*/ 2617 w 2951"/>
              <a:gd name="T57" fmla="*/ 3000 h 3531"/>
              <a:gd name="T58" fmla="*/ 2298 w 2951"/>
              <a:gd name="T59" fmla="*/ 2928 h 3531"/>
              <a:gd name="T60" fmla="*/ 1993 w 2951"/>
              <a:gd name="T61" fmla="*/ 2818 h 3531"/>
              <a:gd name="T62" fmla="*/ 1647 w 2951"/>
              <a:gd name="T63" fmla="*/ 3028 h 3531"/>
              <a:gd name="T64" fmla="*/ 1044 w 2951"/>
              <a:gd name="T65" fmla="*/ 2827 h 3531"/>
              <a:gd name="T66" fmla="*/ 1201 w 2951"/>
              <a:gd name="T67" fmla="*/ 2283 h 3531"/>
              <a:gd name="T68" fmla="*/ 1006 w 2951"/>
              <a:gd name="T69" fmla="*/ 2066 h 3531"/>
              <a:gd name="T70" fmla="*/ 835 w 2951"/>
              <a:gd name="T71" fmla="*/ 1829 h 3531"/>
              <a:gd name="T72" fmla="*/ 691 w 2951"/>
              <a:gd name="T73" fmla="*/ 1575 h 3531"/>
              <a:gd name="T74" fmla="*/ 123 w 2951"/>
              <a:gd name="T75" fmla="*/ 1552 h 3531"/>
              <a:gd name="T76" fmla="*/ 125 w 2951"/>
              <a:gd name="T77" fmla="*/ 914 h 3531"/>
              <a:gd name="T78" fmla="*/ 440 w 2951"/>
              <a:gd name="T79" fmla="*/ 696 h 3531"/>
              <a:gd name="T80" fmla="*/ 427 w 2951"/>
              <a:gd name="T81" fmla="*/ 461 h 3531"/>
              <a:gd name="T82" fmla="*/ 981 w 2951"/>
              <a:gd name="T83" fmla="*/ 430 h 3531"/>
              <a:gd name="T84" fmla="*/ 934 w 2951"/>
              <a:gd name="T85" fmla="*/ 351 h 3531"/>
              <a:gd name="T86" fmla="*/ 917 w 2951"/>
              <a:gd name="T87" fmla="*/ 258 h 3531"/>
              <a:gd name="T88" fmla="*/ 937 w 2951"/>
              <a:gd name="T89" fmla="*/ 157 h 3531"/>
              <a:gd name="T90" fmla="*/ 992 w 2951"/>
              <a:gd name="T91" fmla="*/ 76 h 3531"/>
              <a:gd name="T92" fmla="*/ 1076 w 2951"/>
              <a:gd name="T93" fmla="*/ 21 h 3531"/>
              <a:gd name="T94" fmla="*/ 1177 w 2951"/>
              <a:gd name="T95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51" h="3531">
                <a:moveTo>
                  <a:pt x="1177" y="0"/>
                </a:moveTo>
                <a:lnTo>
                  <a:pt x="1228" y="5"/>
                </a:lnTo>
                <a:lnTo>
                  <a:pt x="1277" y="21"/>
                </a:lnTo>
                <a:lnTo>
                  <a:pt x="1321" y="45"/>
                </a:lnTo>
                <a:lnTo>
                  <a:pt x="1359" y="76"/>
                </a:lnTo>
                <a:lnTo>
                  <a:pt x="1391" y="115"/>
                </a:lnTo>
                <a:lnTo>
                  <a:pt x="1416" y="159"/>
                </a:lnTo>
                <a:lnTo>
                  <a:pt x="1429" y="207"/>
                </a:lnTo>
                <a:lnTo>
                  <a:pt x="1435" y="260"/>
                </a:lnTo>
                <a:lnTo>
                  <a:pt x="1431" y="307"/>
                </a:lnTo>
                <a:lnTo>
                  <a:pt x="1418" y="353"/>
                </a:lnTo>
                <a:lnTo>
                  <a:pt x="1397" y="393"/>
                </a:lnTo>
                <a:lnTo>
                  <a:pt x="1370" y="430"/>
                </a:lnTo>
                <a:lnTo>
                  <a:pt x="1338" y="461"/>
                </a:lnTo>
                <a:lnTo>
                  <a:pt x="1459" y="461"/>
                </a:lnTo>
                <a:lnTo>
                  <a:pt x="1892" y="461"/>
                </a:lnTo>
                <a:lnTo>
                  <a:pt x="1901" y="577"/>
                </a:lnTo>
                <a:lnTo>
                  <a:pt x="1922" y="689"/>
                </a:lnTo>
                <a:lnTo>
                  <a:pt x="1953" y="797"/>
                </a:lnTo>
                <a:lnTo>
                  <a:pt x="1994" y="901"/>
                </a:lnTo>
                <a:lnTo>
                  <a:pt x="2044" y="1000"/>
                </a:lnTo>
                <a:lnTo>
                  <a:pt x="2105" y="1093"/>
                </a:lnTo>
                <a:lnTo>
                  <a:pt x="2173" y="1178"/>
                </a:lnTo>
                <a:lnTo>
                  <a:pt x="2249" y="1256"/>
                </a:lnTo>
                <a:lnTo>
                  <a:pt x="2332" y="1328"/>
                </a:lnTo>
                <a:lnTo>
                  <a:pt x="2421" y="1391"/>
                </a:lnTo>
                <a:lnTo>
                  <a:pt x="2516" y="1446"/>
                </a:lnTo>
                <a:lnTo>
                  <a:pt x="2619" y="1491"/>
                </a:lnTo>
                <a:lnTo>
                  <a:pt x="2725" y="1527"/>
                </a:lnTo>
                <a:lnTo>
                  <a:pt x="2835" y="1552"/>
                </a:lnTo>
                <a:lnTo>
                  <a:pt x="2951" y="1565"/>
                </a:lnTo>
                <a:lnTo>
                  <a:pt x="2949" y="1939"/>
                </a:lnTo>
                <a:lnTo>
                  <a:pt x="2898" y="1926"/>
                </a:lnTo>
                <a:lnTo>
                  <a:pt x="2843" y="1922"/>
                </a:lnTo>
                <a:lnTo>
                  <a:pt x="2780" y="1928"/>
                </a:lnTo>
                <a:lnTo>
                  <a:pt x="2721" y="1943"/>
                </a:lnTo>
                <a:lnTo>
                  <a:pt x="2668" y="1968"/>
                </a:lnTo>
                <a:lnTo>
                  <a:pt x="2619" y="2002"/>
                </a:lnTo>
                <a:lnTo>
                  <a:pt x="2577" y="2043"/>
                </a:lnTo>
                <a:lnTo>
                  <a:pt x="2541" y="2093"/>
                </a:lnTo>
                <a:lnTo>
                  <a:pt x="2516" y="2146"/>
                </a:lnTo>
                <a:lnTo>
                  <a:pt x="2499" y="2205"/>
                </a:lnTo>
                <a:lnTo>
                  <a:pt x="2494" y="2267"/>
                </a:lnTo>
                <a:lnTo>
                  <a:pt x="2499" y="2330"/>
                </a:lnTo>
                <a:lnTo>
                  <a:pt x="2514" y="2389"/>
                </a:lnTo>
                <a:lnTo>
                  <a:pt x="2541" y="2444"/>
                </a:lnTo>
                <a:lnTo>
                  <a:pt x="2575" y="2493"/>
                </a:lnTo>
                <a:lnTo>
                  <a:pt x="2617" y="2535"/>
                </a:lnTo>
                <a:lnTo>
                  <a:pt x="2664" y="2569"/>
                </a:lnTo>
                <a:lnTo>
                  <a:pt x="2719" y="2596"/>
                </a:lnTo>
                <a:lnTo>
                  <a:pt x="2778" y="2611"/>
                </a:lnTo>
                <a:lnTo>
                  <a:pt x="2839" y="2616"/>
                </a:lnTo>
                <a:lnTo>
                  <a:pt x="2896" y="2613"/>
                </a:lnTo>
                <a:lnTo>
                  <a:pt x="2947" y="2601"/>
                </a:lnTo>
                <a:lnTo>
                  <a:pt x="2945" y="3531"/>
                </a:lnTo>
                <a:lnTo>
                  <a:pt x="2805" y="3531"/>
                </a:lnTo>
                <a:lnTo>
                  <a:pt x="2617" y="3341"/>
                </a:lnTo>
                <a:lnTo>
                  <a:pt x="2617" y="3000"/>
                </a:lnTo>
                <a:lnTo>
                  <a:pt x="2456" y="2969"/>
                </a:lnTo>
                <a:lnTo>
                  <a:pt x="2298" y="2928"/>
                </a:lnTo>
                <a:lnTo>
                  <a:pt x="2143" y="2878"/>
                </a:lnTo>
                <a:lnTo>
                  <a:pt x="1993" y="2818"/>
                </a:lnTo>
                <a:lnTo>
                  <a:pt x="1848" y="2749"/>
                </a:lnTo>
                <a:lnTo>
                  <a:pt x="1647" y="3028"/>
                </a:lnTo>
                <a:lnTo>
                  <a:pt x="1381" y="3070"/>
                </a:lnTo>
                <a:lnTo>
                  <a:pt x="1044" y="2827"/>
                </a:lnTo>
                <a:lnTo>
                  <a:pt x="1000" y="2561"/>
                </a:lnTo>
                <a:lnTo>
                  <a:pt x="1201" y="2283"/>
                </a:lnTo>
                <a:lnTo>
                  <a:pt x="1101" y="2178"/>
                </a:lnTo>
                <a:lnTo>
                  <a:pt x="1006" y="2066"/>
                </a:lnTo>
                <a:lnTo>
                  <a:pt x="917" y="1950"/>
                </a:lnTo>
                <a:lnTo>
                  <a:pt x="835" y="1829"/>
                </a:lnTo>
                <a:lnTo>
                  <a:pt x="759" y="1704"/>
                </a:lnTo>
                <a:lnTo>
                  <a:pt x="691" y="1575"/>
                </a:lnTo>
                <a:lnTo>
                  <a:pt x="360" y="1677"/>
                </a:lnTo>
                <a:lnTo>
                  <a:pt x="123" y="1552"/>
                </a:lnTo>
                <a:lnTo>
                  <a:pt x="0" y="1153"/>
                </a:lnTo>
                <a:lnTo>
                  <a:pt x="125" y="914"/>
                </a:lnTo>
                <a:lnTo>
                  <a:pt x="455" y="812"/>
                </a:lnTo>
                <a:lnTo>
                  <a:pt x="440" y="696"/>
                </a:lnTo>
                <a:lnTo>
                  <a:pt x="431" y="580"/>
                </a:lnTo>
                <a:lnTo>
                  <a:pt x="427" y="461"/>
                </a:lnTo>
                <a:lnTo>
                  <a:pt x="1013" y="461"/>
                </a:lnTo>
                <a:lnTo>
                  <a:pt x="981" y="430"/>
                </a:lnTo>
                <a:lnTo>
                  <a:pt x="953" y="393"/>
                </a:lnTo>
                <a:lnTo>
                  <a:pt x="934" y="351"/>
                </a:lnTo>
                <a:lnTo>
                  <a:pt x="920" y="307"/>
                </a:lnTo>
                <a:lnTo>
                  <a:pt x="917" y="258"/>
                </a:lnTo>
                <a:lnTo>
                  <a:pt x="922" y="207"/>
                </a:lnTo>
                <a:lnTo>
                  <a:pt x="937" y="157"/>
                </a:lnTo>
                <a:lnTo>
                  <a:pt x="960" y="114"/>
                </a:lnTo>
                <a:lnTo>
                  <a:pt x="992" y="76"/>
                </a:lnTo>
                <a:lnTo>
                  <a:pt x="1030" y="43"/>
                </a:lnTo>
                <a:lnTo>
                  <a:pt x="1076" y="21"/>
                </a:lnTo>
                <a:lnTo>
                  <a:pt x="1123" y="5"/>
                </a:lnTo>
                <a:lnTo>
                  <a:pt x="1177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031F3B-F40A-3CCC-EC4D-573FDE2F65AE}"/>
              </a:ext>
            </a:extLst>
          </p:cNvPr>
          <p:cNvSpPr txBox="1"/>
          <p:nvPr/>
        </p:nvSpPr>
        <p:spPr>
          <a:xfrm>
            <a:off x="7059361" y="2882759"/>
            <a:ext cx="61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</a:t>
            </a:r>
            <a:endParaRPr lang="en-AU" sz="1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A1BF31-B6A3-511C-349A-484D7C4A5FB5}"/>
              </a:ext>
            </a:extLst>
          </p:cNvPr>
          <p:cNvSpPr txBox="1"/>
          <p:nvPr/>
        </p:nvSpPr>
        <p:spPr>
          <a:xfrm>
            <a:off x="7070621" y="3833645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Align</a:t>
            </a:r>
            <a:endParaRPr lang="en-AU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D2E247-5565-750A-E3BB-3ACBFD061B2E}"/>
              </a:ext>
            </a:extLst>
          </p:cNvPr>
          <p:cNvSpPr txBox="1"/>
          <p:nvPr/>
        </p:nvSpPr>
        <p:spPr>
          <a:xfrm>
            <a:off x="8130772" y="2957953"/>
            <a:ext cx="780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Reward</a:t>
            </a:r>
            <a:endParaRPr lang="en-AU" sz="1200" dirty="0"/>
          </a:p>
        </p:txBody>
      </p:sp>
      <p:sp>
        <p:nvSpPr>
          <p:cNvPr id="19" name="Freeform 77">
            <a:extLst>
              <a:ext uri="{FF2B5EF4-FFF2-40B4-BE49-F238E27FC236}">
                <a16:creationId xmlns:a16="http://schemas.microsoft.com/office/drawing/2014/main" id="{36F14F14-00E2-C6AC-9777-C2D1831D4D7E}"/>
              </a:ext>
            </a:extLst>
          </p:cNvPr>
          <p:cNvSpPr>
            <a:spLocks/>
          </p:cNvSpPr>
          <p:nvPr/>
        </p:nvSpPr>
        <p:spPr bwMode="auto">
          <a:xfrm>
            <a:off x="7557138" y="4499317"/>
            <a:ext cx="758067" cy="462048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6" name="Graphic 25" descr="Ripple outline">
            <a:extLst>
              <a:ext uri="{FF2B5EF4-FFF2-40B4-BE49-F238E27FC236}">
                <a16:creationId xmlns:a16="http://schemas.microsoft.com/office/drawing/2014/main" id="{9CFC693F-81E0-0A3B-94CE-3D003F008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08253" y="4494423"/>
            <a:ext cx="493162" cy="493162"/>
          </a:xfrm>
          <a:prstGeom prst="rect">
            <a:avLst/>
          </a:prstGeom>
        </p:spPr>
      </p:pic>
      <p:sp>
        <p:nvSpPr>
          <p:cNvPr id="21" name="Freeform 77">
            <a:extLst>
              <a:ext uri="{FF2B5EF4-FFF2-40B4-BE49-F238E27FC236}">
                <a16:creationId xmlns:a16="http://schemas.microsoft.com/office/drawing/2014/main" id="{979B8AA3-61A9-E711-1DD8-E36C1082FD1C}"/>
              </a:ext>
            </a:extLst>
          </p:cNvPr>
          <p:cNvSpPr>
            <a:spLocks/>
          </p:cNvSpPr>
          <p:nvPr/>
        </p:nvSpPr>
        <p:spPr bwMode="auto">
          <a:xfrm>
            <a:off x="8771386" y="3446861"/>
            <a:ext cx="815892" cy="506784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7" name="Graphic 26" descr="Hockey Stick Curve Graph with solid fill">
            <a:extLst>
              <a:ext uri="{FF2B5EF4-FFF2-40B4-BE49-F238E27FC236}">
                <a16:creationId xmlns:a16="http://schemas.microsoft.com/office/drawing/2014/main" id="{B04C86D5-4D69-A323-A039-D4D66FB5C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68592" y="3553662"/>
            <a:ext cx="389920" cy="389920"/>
          </a:xfrm>
          <a:prstGeom prst="rect">
            <a:avLst/>
          </a:prstGeom>
        </p:spPr>
      </p:pic>
      <p:sp>
        <p:nvSpPr>
          <p:cNvPr id="22" name="Freeform 77">
            <a:extLst>
              <a:ext uri="{FF2B5EF4-FFF2-40B4-BE49-F238E27FC236}">
                <a16:creationId xmlns:a16="http://schemas.microsoft.com/office/drawing/2014/main" id="{DFACC967-CE39-D9A8-6A0E-462C20F19D01}"/>
              </a:ext>
            </a:extLst>
          </p:cNvPr>
          <p:cNvSpPr>
            <a:spLocks/>
          </p:cNvSpPr>
          <p:nvPr/>
        </p:nvSpPr>
        <p:spPr bwMode="auto">
          <a:xfrm>
            <a:off x="8175092" y="2199064"/>
            <a:ext cx="739397" cy="495171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8" name="Graphic 27" descr="Drama outline">
            <a:extLst>
              <a:ext uri="{FF2B5EF4-FFF2-40B4-BE49-F238E27FC236}">
                <a16:creationId xmlns:a16="http://schemas.microsoft.com/office/drawing/2014/main" id="{86F70A0B-FF9F-E2FF-BC77-668608B94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6122" y="2205784"/>
            <a:ext cx="527864" cy="527864"/>
          </a:xfrm>
          <a:prstGeom prst="rect">
            <a:avLst/>
          </a:prstGeom>
        </p:spPr>
      </p:pic>
      <p:sp>
        <p:nvSpPr>
          <p:cNvPr id="20" name="Freeform 77">
            <a:extLst>
              <a:ext uri="{FF2B5EF4-FFF2-40B4-BE49-F238E27FC236}">
                <a16:creationId xmlns:a16="http://schemas.microsoft.com/office/drawing/2014/main" id="{D1E15116-7D2A-9FCA-FBFE-D8BCA238BF8F}"/>
              </a:ext>
            </a:extLst>
          </p:cNvPr>
          <p:cNvSpPr>
            <a:spLocks/>
          </p:cNvSpPr>
          <p:nvPr/>
        </p:nvSpPr>
        <p:spPr bwMode="auto">
          <a:xfrm>
            <a:off x="6644508" y="2255888"/>
            <a:ext cx="739397" cy="495171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3" name="Graphic 22" descr="Alterations &amp; Tailoring outline">
            <a:extLst>
              <a:ext uri="{FF2B5EF4-FFF2-40B4-BE49-F238E27FC236}">
                <a16:creationId xmlns:a16="http://schemas.microsoft.com/office/drawing/2014/main" id="{099F2020-0DCC-FCD6-387A-49B6CE35F8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46506" y="2302008"/>
            <a:ext cx="484066" cy="484066"/>
          </a:xfrm>
          <a:prstGeom prst="rect">
            <a:avLst/>
          </a:prstGeom>
        </p:spPr>
      </p:pic>
      <p:sp>
        <p:nvSpPr>
          <p:cNvPr id="18" name="Freeform 77">
            <a:extLst>
              <a:ext uri="{FF2B5EF4-FFF2-40B4-BE49-F238E27FC236}">
                <a16:creationId xmlns:a16="http://schemas.microsoft.com/office/drawing/2014/main" id="{B1505026-5C7A-6D3C-A1BB-87B0899B38F9}"/>
              </a:ext>
            </a:extLst>
          </p:cNvPr>
          <p:cNvSpPr>
            <a:spLocks/>
          </p:cNvSpPr>
          <p:nvPr/>
        </p:nvSpPr>
        <p:spPr bwMode="auto">
          <a:xfrm>
            <a:off x="6343344" y="3706320"/>
            <a:ext cx="716020" cy="462868"/>
          </a:xfrm>
          <a:custGeom>
            <a:avLst/>
            <a:gdLst>
              <a:gd name="T0" fmla="*/ 451 w 806"/>
              <a:gd name="T1" fmla="*/ 0 h 454"/>
              <a:gd name="T2" fmla="*/ 294 w 806"/>
              <a:gd name="T3" fmla="*/ 119 h 454"/>
              <a:gd name="T4" fmla="*/ 235 w 806"/>
              <a:gd name="T5" fmla="*/ 103 h 454"/>
              <a:gd name="T6" fmla="*/ 118 w 806"/>
              <a:gd name="T7" fmla="*/ 220 h 454"/>
              <a:gd name="T8" fmla="*/ 0 w 806"/>
              <a:gd name="T9" fmla="*/ 337 h 454"/>
              <a:gd name="T10" fmla="*/ 118 w 806"/>
              <a:gd name="T11" fmla="*/ 454 h 454"/>
              <a:gd name="T12" fmla="*/ 665 w 806"/>
              <a:gd name="T13" fmla="*/ 454 h 454"/>
              <a:gd name="T14" fmla="*/ 806 w 806"/>
              <a:gd name="T15" fmla="*/ 313 h 454"/>
              <a:gd name="T16" fmla="*/ 744 w 806"/>
              <a:gd name="T17" fmla="*/ 196 h 454"/>
              <a:gd name="T18" fmla="*/ 744 w 806"/>
              <a:gd name="T19" fmla="*/ 194 h 454"/>
              <a:gd name="T20" fmla="*/ 636 w 806"/>
              <a:gd name="T21" fmla="*/ 86 h 454"/>
              <a:gd name="T22" fmla="*/ 598 w 806"/>
              <a:gd name="T23" fmla="*/ 93 h 454"/>
              <a:gd name="T24" fmla="*/ 451 w 806"/>
              <a:gd name="T25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6" h="454">
                <a:moveTo>
                  <a:pt x="451" y="0"/>
                </a:moveTo>
                <a:cubicBezTo>
                  <a:pt x="376" y="0"/>
                  <a:pt x="313" y="50"/>
                  <a:pt x="294" y="119"/>
                </a:cubicBezTo>
                <a:cubicBezTo>
                  <a:pt x="277" y="109"/>
                  <a:pt x="257" y="103"/>
                  <a:pt x="235" y="103"/>
                </a:cubicBezTo>
                <a:cubicBezTo>
                  <a:pt x="170" y="103"/>
                  <a:pt x="118" y="155"/>
                  <a:pt x="118" y="220"/>
                </a:cubicBezTo>
                <a:cubicBezTo>
                  <a:pt x="53" y="220"/>
                  <a:pt x="0" y="272"/>
                  <a:pt x="0" y="337"/>
                </a:cubicBezTo>
                <a:cubicBezTo>
                  <a:pt x="0" y="402"/>
                  <a:pt x="53" y="454"/>
                  <a:pt x="118" y="454"/>
                </a:cubicBezTo>
                <a:cubicBezTo>
                  <a:pt x="665" y="454"/>
                  <a:pt x="665" y="454"/>
                  <a:pt x="665" y="454"/>
                </a:cubicBezTo>
                <a:cubicBezTo>
                  <a:pt x="743" y="454"/>
                  <a:pt x="806" y="391"/>
                  <a:pt x="806" y="313"/>
                </a:cubicBezTo>
                <a:cubicBezTo>
                  <a:pt x="806" y="265"/>
                  <a:pt x="782" y="222"/>
                  <a:pt x="744" y="196"/>
                </a:cubicBezTo>
                <a:cubicBezTo>
                  <a:pt x="744" y="196"/>
                  <a:pt x="744" y="195"/>
                  <a:pt x="744" y="194"/>
                </a:cubicBezTo>
                <a:cubicBezTo>
                  <a:pt x="744" y="135"/>
                  <a:pt x="696" y="86"/>
                  <a:pt x="636" y="86"/>
                </a:cubicBezTo>
                <a:cubicBezTo>
                  <a:pt x="623" y="86"/>
                  <a:pt x="610" y="89"/>
                  <a:pt x="598" y="93"/>
                </a:cubicBezTo>
                <a:cubicBezTo>
                  <a:pt x="572" y="38"/>
                  <a:pt x="516" y="0"/>
                  <a:pt x="451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1C2940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pic>
        <p:nvPicPr>
          <p:cNvPr id="25" name="Graphic 24" descr="Connections with solid fill">
            <a:extLst>
              <a:ext uri="{FF2B5EF4-FFF2-40B4-BE49-F238E27FC236}">
                <a16:creationId xmlns:a16="http://schemas.microsoft.com/office/drawing/2014/main" id="{BFD126F7-5662-B364-E648-4BC329DE42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87206" y="3751368"/>
            <a:ext cx="438262" cy="438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D7E59-3ED7-AAF1-E6B3-5BCFD3936895}"/>
              </a:ext>
            </a:extLst>
          </p:cNvPr>
          <p:cNvSpPr txBox="1"/>
          <p:nvPr/>
        </p:nvSpPr>
        <p:spPr>
          <a:xfrm>
            <a:off x="8003778" y="3921051"/>
            <a:ext cx="78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Learn &amp; Develop</a:t>
            </a:r>
            <a:endParaRPr lang="en-AU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6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  <p:bldP spid="40" grpId="0"/>
      <p:bldP spid="41" grpId="0"/>
      <p:bldP spid="4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18ED04-8E46-5A7D-0B6F-1147285E548D}"/>
              </a:ext>
            </a:extLst>
          </p:cNvPr>
          <p:cNvSpPr txBox="1"/>
          <p:nvPr/>
        </p:nvSpPr>
        <p:spPr>
          <a:xfrm>
            <a:off x="97230" y="30807"/>
            <a:ext cx="63548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1E7BBB"/>
                </a:solidFill>
                <a:ea typeface="Roboto" panose="02000000000000000000" pitchFamily="2" charset="0"/>
                <a:cs typeface="+mj-cs"/>
              </a:rPr>
              <a:t>Evolution - Human Resources</a:t>
            </a:r>
          </a:p>
          <a:p>
            <a:r>
              <a:rPr lang="en-AU" sz="2800" b="1" i="1" dirty="0">
                <a:solidFill>
                  <a:srgbClr val="1E7BBB"/>
                </a:solidFill>
                <a:ea typeface="Roboto" panose="02000000000000000000" pitchFamily="2" charset="0"/>
                <a:cs typeface="+mj-cs"/>
              </a:rPr>
              <a:t>Introduction of “Systems of Engagement”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E6E4F-D686-F764-4103-400E6EA1E05B}"/>
              </a:ext>
            </a:extLst>
          </p:cNvPr>
          <p:cNvSpPr txBox="1"/>
          <p:nvPr/>
        </p:nvSpPr>
        <p:spPr>
          <a:xfrm>
            <a:off x="1214705" y="4878070"/>
            <a:ext cx="8464851" cy="9079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chemeClr val="bg1"/>
                </a:solidFill>
                <a:latin typeface="+mj-lt"/>
              </a:rPr>
              <a:t>Talent Systems of Record</a:t>
            </a:r>
          </a:p>
          <a:p>
            <a:pPr algn="ctr"/>
            <a:r>
              <a:rPr lang="en-AU" sz="1400" i="1" dirty="0">
                <a:solidFill>
                  <a:schemeClr val="bg1"/>
                </a:solidFill>
                <a:latin typeface="+mj-lt"/>
              </a:rPr>
              <a:t>(May go into or be HCM Platform)</a:t>
            </a:r>
          </a:p>
          <a:p>
            <a:pPr algn="ctr"/>
            <a:endParaRPr lang="en-AU" sz="1400" dirty="0">
              <a:solidFill>
                <a:schemeClr val="bg1"/>
              </a:solidFill>
            </a:endParaRPr>
          </a:p>
          <a:p>
            <a:pPr algn="ctr"/>
            <a:r>
              <a:rPr lang="en-AU" sz="1050" dirty="0">
                <a:solidFill>
                  <a:schemeClr val="bg1"/>
                </a:solidFill>
              </a:rPr>
              <a:t>(ATS, LMS, Compensation, Benefits, Survey, Rewards)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C2CA09-03EB-BE1A-CF2F-6094D0197AF0}"/>
              </a:ext>
            </a:extLst>
          </p:cNvPr>
          <p:cNvGrpSpPr/>
          <p:nvPr/>
        </p:nvGrpSpPr>
        <p:grpSpPr>
          <a:xfrm>
            <a:off x="7563037" y="1525983"/>
            <a:ext cx="2116372" cy="3050156"/>
            <a:chOff x="7958961" y="3726889"/>
            <a:chExt cx="2116372" cy="30501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A28305-04C6-3F9E-4EFC-BB532A1C18F0}"/>
                </a:ext>
              </a:extLst>
            </p:cNvPr>
            <p:cNvSpPr txBox="1"/>
            <p:nvPr/>
          </p:nvSpPr>
          <p:spPr>
            <a:xfrm>
              <a:off x="7959059" y="3726889"/>
              <a:ext cx="2116176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EX</a:t>
              </a:r>
              <a:r>
                <a:rPr lang="en-A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4.0</a:t>
              </a:r>
            </a:p>
            <a:p>
              <a:pPr algn="ctr"/>
              <a:endParaRPr lang="en-A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948183-FBEA-EEE3-638C-09783B5B6912}"/>
                </a:ext>
              </a:extLst>
            </p:cNvPr>
            <p:cNvSpPr txBox="1"/>
            <p:nvPr/>
          </p:nvSpPr>
          <p:spPr>
            <a:xfrm>
              <a:off x="7959157" y="4228636"/>
              <a:ext cx="2116176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>
                      <a:lumMod val="25000"/>
                    </a:schemeClr>
                  </a:solidFill>
                </a:rPr>
                <a:t>Continuous response action platforms</a:t>
              </a:r>
            </a:p>
            <a:p>
              <a:pPr algn="ctr"/>
              <a:endParaRPr lang="en-A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7767AF-3447-B3B5-BB49-25EDDB643CB0}"/>
                </a:ext>
              </a:extLst>
            </p:cNvPr>
            <p:cNvSpPr txBox="1"/>
            <p:nvPr/>
          </p:nvSpPr>
          <p:spPr>
            <a:xfrm>
              <a:off x="7959157" y="4757254"/>
              <a:ext cx="2116176" cy="144655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Tied into internal systems with alerts, feedback, cases and integration with CX systems.</a:t>
              </a: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Now called EX, not Engagement.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Focus on Action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BF1EC4-18C6-204C-1086-821E9CF1339B}"/>
                </a:ext>
              </a:extLst>
            </p:cNvPr>
            <p:cNvSpPr txBox="1"/>
            <p:nvPr/>
          </p:nvSpPr>
          <p:spPr>
            <a:xfrm>
              <a:off x="7958961" y="6192270"/>
              <a:ext cx="2116274" cy="5847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i="1" dirty="0">
                  <a:solidFill>
                    <a:schemeClr val="bg1"/>
                  </a:solidFill>
                </a:rPr>
                <a:t>Instrumented actions </a:t>
              </a:r>
            </a:p>
            <a:p>
              <a:pPr algn="ctr"/>
              <a:r>
                <a:rPr lang="en-AU" sz="1600" i="1" dirty="0">
                  <a:solidFill>
                    <a:schemeClr val="bg1"/>
                  </a:solidFill>
                </a:rPr>
                <a:t>and alerts</a:t>
              </a:r>
              <a:endParaRPr lang="en-AU" sz="11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8FC3BB-4620-2179-5F72-14D484541E4F}"/>
              </a:ext>
            </a:extLst>
          </p:cNvPr>
          <p:cNvGrpSpPr/>
          <p:nvPr/>
        </p:nvGrpSpPr>
        <p:grpSpPr>
          <a:xfrm>
            <a:off x="5446959" y="1523287"/>
            <a:ext cx="2116274" cy="3055851"/>
            <a:chOff x="7959059" y="3707067"/>
            <a:chExt cx="2116274" cy="26815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64710D-4FFE-CCA1-7340-0F94482CC152}"/>
                </a:ext>
              </a:extLst>
            </p:cNvPr>
            <p:cNvSpPr txBox="1"/>
            <p:nvPr/>
          </p:nvSpPr>
          <p:spPr>
            <a:xfrm>
              <a:off x="7959059" y="3707067"/>
              <a:ext cx="2116176" cy="51314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EX</a:t>
              </a:r>
              <a:r>
                <a:rPr lang="en-A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3.0</a:t>
              </a:r>
            </a:p>
            <a:p>
              <a:pPr algn="ctr"/>
              <a:endParaRPr lang="en-A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3A1521-1A9C-0FD9-28DF-617348126B14}"/>
                </a:ext>
              </a:extLst>
            </p:cNvPr>
            <p:cNvSpPr txBox="1"/>
            <p:nvPr/>
          </p:nvSpPr>
          <p:spPr>
            <a:xfrm>
              <a:off x="7959059" y="4149715"/>
              <a:ext cx="2116176" cy="64818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>
                      <a:lumMod val="25000"/>
                    </a:schemeClr>
                  </a:solidFill>
                </a:rPr>
                <a:t>Intelligent dashboards and action plans</a:t>
              </a:r>
            </a:p>
            <a:p>
              <a:pPr algn="ctr"/>
              <a:endParaRPr lang="en-A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E60468-708C-7FFB-4AB6-E1D22340BA8D}"/>
                </a:ext>
              </a:extLst>
            </p:cNvPr>
            <p:cNvSpPr txBox="1"/>
            <p:nvPr/>
          </p:nvSpPr>
          <p:spPr>
            <a:xfrm>
              <a:off x="7959157" y="4617252"/>
              <a:ext cx="2116176" cy="12693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Many sources of data.</a:t>
              </a: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Dashboards recommend action, deliver nudges, suggestions, and learning or action plans for individuals.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Focus on Behaviour Change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8EEF996-C8E7-1078-FF9E-7A0473E434DA}"/>
                </a:ext>
              </a:extLst>
            </p:cNvPr>
            <p:cNvSpPr txBox="1"/>
            <p:nvPr/>
          </p:nvSpPr>
          <p:spPr>
            <a:xfrm>
              <a:off x="7959059" y="5875473"/>
              <a:ext cx="2116274" cy="51314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i="1" dirty="0">
                  <a:solidFill>
                    <a:schemeClr val="bg1"/>
                  </a:solidFill>
                </a:rPr>
                <a:t>Useful data and Learning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2CC33C-27DA-4FF6-386A-EE0D2809F845}"/>
              </a:ext>
            </a:extLst>
          </p:cNvPr>
          <p:cNvGrpSpPr/>
          <p:nvPr/>
        </p:nvGrpSpPr>
        <p:grpSpPr>
          <a:xfrm>
            <a:off x="3330685" y="1533798"/>
            <a:ext cx="2116372" cy="3042342"/>
            <a:chOff x="7958961" y="3723844"/>
            <a:chExt cx="2116372" cy="271862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537F45B-C2C4-A4A7-7574-A6B3160E1B1A}"/>
                </a:ext>
              </a:extLst>
            </p:cNvPr>
            <p:cNvSpPr txBox="1"/>
            <p:nvPr/>
          </p:nvSpPr>
          <p:spPr>
            <a:xfrm>
              <a:off x="7959157" y="3723844"/>
              <a:ext cx="2116078" cy="74257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EX</a:t>
              </a:r>
              <a:r>
                <a:rPr lang="en-A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2.0</a:t>
              </a:r>
            </a:p>
            <a:p>
              <a:pPr algn="ctr"/>
              <a:endParaRPr lang="en-AU" sz="1600" b="1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endParaRPr lang="en-A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BDF5FD-BC51-B509-734F-6356A4BE6DD2}"/>
                </a:ext>
              </a:extLst>
            </p:cNvPr>
            <p:cNvSpPr txBox="1"/>
            <p:nvPr/>
          </p:nvSpPr>
          <p:spPr>
            <a:xfrm>
              <a:off x="7959157" y="4157234"/>
              <a:ext cx="2116176" cy="66006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>
                      <a:lumMod val="25000"/>
                    </a:schemeClr>
                  </a:solidFill>
                </a:rPr>
                <a:t>Pulse surveys with mobile access</a:t>
              </a:r>
            </a:p>
            <a:p>
              <a:pPr algn="ctr"/>
              <a:endParaRPr lang="en-A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2C928D-6445-6FF3-64BD-F94A02C21CA2}"/>
                </a:ext>
              </a:extLst>
            </p:cNvPr>
            <p:cNvSpPr txBox="1"/>
            <p:nvPr/>
          </p:nvSpPr>
          <p:spPr>
            <a:xfrm>
              <a:off x="7959059" y="4637591"/>
              <a:ext cx="2116176" cy="12926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Agile surveys as needed.</a:t>
              </a: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Pulse on regular basis.</a:t>
              </a: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Feedback on mobile or apps.</a:t>
              </a: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AI-based action plans</a:t>
              </a: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Immediate feedback.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Focus on Feedback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5687B0-D375-1B19-E1A5-1F4708626F2B}"/>
                </a:ext>
              </a:extLst>
            </p:cNvPr>
            <p:cNvSpPr txBox="1"/>
            <p:nvPr/>
          </p:nvSpPr>
          <p:spPr>
            <a:xfrm>
              <a:off x="7958961" y="5919916"/>
              <a:ext cx="2116274" cy="52255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i="1" dirty="0">
                  <a:solidFill>
                    <a:schemeClr val="bg1"/>
                  </a:solidFill>
                </a:rPr>
                <a:t>Mobile, easy to use</a:t>
              </a:r>
            </a:p>
            <a:p>
              <a:pPr algn="ctr"/>
              <a:endParaRPr lang="en-AU" sz="16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689327-6388-DE24-D820-69FB8D6545D2}"/>
              </a:ext>
            </a:extLst>
          </p:cNvPr>
          <p:cNvGrpSpPr/>
          <p:nvPr/>
        </p:nvGrpSpPr>
        <p:grpSpPr>
          <a:xfrm>
            <a:off x="1214313" y="1543226"/>
            <a:ext cx="2116568" cy="3029727"/>
            <a:chOff x="7958912" y="3727497"/>
            <a:chExt cx="2116568" cy="256950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5DDB385-D0DF-28A1-30CF-1E062878B23E}"/>
                </a:ext>
              </a:extLst>
            </p:cNvPr>
            <p:cNvSpPr txBox="1"/>
            <p:nvPr/>
          </p:nvSpPr>
          <p:spPr>
            <a:xfrm>
              <a:off x="7959059" y="3727497"/>
              <a:ext cx="2116078" cy="513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EX</a:t>
              </a:r>
              <a:r>
                <a:rPr lang="en-AU" sz="16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AU" sz="1600" b="1" dirty="0">
                  <a:solidFill>
                    <a:schemeClr val="bg2">
                      <a:lumMod val="25000"/>
                    </a:schemeClr>
                  </a:solidFill>
                </a:rPr>
                <a:t>1.0</a:t>
              </a:r>
            </a:p>
            <a:p>
              <a:pPr algn="ctr"/>
              <a:endParaRPr lang="en-A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EA958F-CBA6-783F-09F2-CF287A7425D4}"/>
                </a:ext>
              </a:extLst>
            </p:cNvPr>
            <p:cNvSpPr txBox="1"/>
            <p:nvPr/>
          </p:nvSpPr>
          <p:spPr>
            <a:xfrm>
              <a:off x="7959304" y="4135765"/>
              <a:ext cx="2116176" cy="44374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solidFill>
                    <a:schemeClr val="bg2">
                      <a:lumMod val="25000"/>
                    </a:schemeClr>
                  </a:solidFill>
                </a:rPr>
                <a:t>Annual engagement survey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5524B6-192D-9854-A62D-F140F7AFD65E}"/>
                </a:ext>
              </a:extLst>
            </p:cNvPr>
            <p:cNvSpPr txBox="1"/>
            <p:nvPr/>
          </p:nvSpPr>
          <p:spPr>
            <a:xfrm>
              <a:off x="7959206" y="4584809"/>
              <a:ext cx="2116176" cy="1226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Once per year. Focus on management. Benchmarked annually. Rigid questions asked year after year.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en-AU" sz="1100" dirty="0">
                  <a:solidFill>
                    <a:schemeClr val="bg2">
                      <a:lumMod val="25000"/>
                    </a:schemeClr>
                  </a:solidFill>
                </a:rPr>
                <a:t>Focus on Benchmarking</a:t>
              </a:r>
            </a:p>
            <a:p>
              <a:pPr algn="ctr"/>
              <a:endParaRPr lang="en-AU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0AE0D2-39B2-21F4-4010-7A5134A359C4}"/>
                </a:ext>
              </a:extLst>
            </p:cNvPr>
            <p:cNvSpPr txBox="1"/>
            <p:nvPr/>
          </p:nvSpPr>
          <p:spPr>
            <a:xfrm>
              <a:off x="7958912" y="5801058"/>
              <a:ext cx="2116274" cy="49594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i="1" dirty="0">
                  <a:solidFill>
                    <a:schemeClr val="bg1"/>
                  </a:solidFill>
                </a:rPr>
                <a:t>Survey Technology</a:t>
              </a:r>
            </a:p>
            <a:p>
              <a:pPr algn="ctr"/>
              <a:endParaRPr lang="en-AU" sz="16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D3DA21D7-F2B7-E301-DAEC-B13C23FC1E24}"/>
              </a:ext>
            </a:extLst>
          </p:cNvPr>
          <p:cNvSpPr/>
          <p:nvPr/>
        </p:nvSpPr>
        <p:spPr>
          <a:xfrm>
            <a:off x="1214313" y="4529003"/>
            <a:ext cx="9353762" cy="414021"/>
          </a:xfrm>
          <a:prstGeom prst="rightArrow">
            <a:avLst>
              <a:gd name="adj1" fmla="val 54554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0F65B1-3F13-D93F-7116-BCF36EB318B9}"/>
              </a:ext>
            </a:extLst>
          </p:cNvPr>
          <p:cNvSpPr txBox="1"/>
          <p:nvPr/>
        </p:nvSpPr>
        <p:spPr>
          <a:xfrm>
            <a:off x="1623924" y="4572462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D00000"/>
                </a:solidFill>
              </a:rPr>
              <a:t>2005 - 2015</a:t>
            </a:r>
            <a:endParaRPr lang="en-AU" sz="1600" dirty="0">
              <a:solidFill>
                <a:srgbClr val="D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82DB8E-55B7-8465-D5B9-EB258D2B8936}"/>
              </a:ext>
            </a:extLst>
          </p:cNvPr>
          <p:cNvSpPr txBox="1"/>
          <p:nvPr/>
        </p:nvSpPr>
        <p:spPr>
          <a:xfrm>
            <a:off x="3739904" y="4572462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D00000"/>
                </a:solidFill>
              </a:rPr>
              <a:t>2015 - 2020</a:t>
            </a:r>
            <a:endParaRPr lang="en-AU" sz="1600" dirty="0">
              <a:solidFill>
                <a:srgbClr val="D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D23B74-91FF-E411-DCF2-EA517DA995EC}"/>
              </a:ext>
            </a:extLst>
          </p:cNvPr>
          <p:cNvSpPr txBox="1"/>
          <p:nvPr/>
        </p:nvSpPr>
        <p:spPr>
          <a:xfrm>
            <a:off x="5941204" y="4572462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D00000"/>
                </a:solidFill>
              </a:rPr>
              <a:t>2021 - 2023</a:t>
            </a:r>
            <a:endParaRPr lang="en-AU" sz="1600" dirty="0">
              <a:solidFill>
                <a:srgbClr val="D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26390E-E48D-76B0-E65F-4ECA67811BC8}"/>
              </a:ext>
            </a:extLst>
          </p:cNvPr>
          <p:cNvSpPr txBox="1"/>
          <p:nvPr/>
        </p:nvSpPr>
        <p:spPr>
          <a:xfrm>
            <a:off x="8299789" y="4572462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D00000"/>
                </a:solidFill>
              </a:rPr>
              <a:t>2023 -</a:t>
            </a:r>
            <a:endParaRPr lang="en-AU" sz="1600" dirty="0">
              <a:solidFill>
                <a:srgbClr val="D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09C3ED-3162-D9D7-729E-AFB1C2EAB66B}"/>
              </a:ext>
            </a:extLst>
          </p:cNvPr>
          <p:cNvSpPr txBox="1"/>
          <p:nvPr/>
        </p:nvSpPr>
        <p:spPr>
          <a:xfrm>
            <a:off x="269713" y="454785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D00000"/>
                </a:solidFill>
              </a:rPr>
              <a:t>Timeline</a:t>
            </a:r>
            <a:endParaRPr lang="en-AU" dirty="0">
              <a:solidFill>
                <a:srgbClr val="D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A0FCC2-1EE5-E901-066A-0C872B1429AD}"/>
              </a:ext>
            </a:extLst>
          </p:cNvPr>
          <p:cNvSpPr txBox="1"/>
          <p:nvPr/>
        </p:nvSpPr>
        <p:spPr>
          <a:xfrm>
            <a:off x="1262292" y="5831027"/>
            <a:ext cx="68707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Source : </a:t>
            </a:r>
            <a:r>
              <a:rPr lang="en-GB" sz="1050" dirty="0">
                <a:hlinkClick r:id="rId2"/>
              </a:rPr>
              <a:t>JOSH BERSIN – Insights on Work, Talent, Learning, Leadership, and HR Technology </a:t>
            </a:r>
            <a:r>
              <a:rPr lang="en-GB" sz="1050" dirty="0"/>
              <a:t>(HR_TechMarket_2021_v7.pdf)</a:t>
            </a:r>
            <a:endParaRPr lang="en-AU" sz="1050" dirty="0"/>
          </a:p>
        </p:txBody>
      </p:sp>
    </p:spTree>
    <p:extLst>
      <p:ext uri="{BB962C8B-B14F-4D97-AF65-F5344CB8AC3E}">
        <p14:creationId xmlns:p14="http://schemas.microsoft.com/office/powerpoint/2010/main" val="33640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735F-9111-110E-7279-2D8171BE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934DDA-3FAD-61FC-CF87-0C81333B7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16" y="1825625"/>
            <a:ext cx="33323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Time 1 - Psych Safety</a:t>
            </a:r>
          </a:p>
          <a:p>
            <a:r>
              <a:rPr lang="en-US" sz="2000" dirty="0">
                <a:latin typeface="+mn-lt"/>
              </a:rPr>
              <a:t>Overall score of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22% </a:t>
            </a:r>
          </a:p>
          <a:p>
            <a:r>
              <a:rPr lang="en-US" sz="2000" dirty="0">
                <a:latin typeface="+mn-lt"/>
              </a:rPr>
              <a:t>Focus areas are increasing </a:t>
            </a:r>
            <a:r>
              <a:rPr lang="en-US" sz="2000" b="1" dirty="0">
                <a:latin typeface="+mn-lt"/>
              </a:rPr>
              <a:t>feelings of connection to the team</a:t>
            </a:r>
            <a:r>
              <a:rPr lang="en-US" sz="2000" dirty="0">
                <a:latin typeface="+mn-lt"/>
              </a:rPr>
              <a:t> and </a:t>
            </a:r>
            <a:r>
              <a:rPr lang="en-US" sz="2000" b="1" dirty="0">
                <a:latin typeface="+mn-lt"/>
              </a:rPr>
              <a:t>welcoming new ideas.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D32DC48-433E-B241-8DFC-6B5DCE6F8B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02" t="-159"/>
          <a:stretch/>
        </p:blipFill>
        <p:spPr>
          <a:xfrm>
            <a:off x="10446488" y="5052631"/>
            <a:ext cx="1742464" cy="1793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9F9F6-413D-1B02-43F5-D642213C0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04"/>
          <a:stretch/>
        </p:blipFill>
        <p:spPr>
          <a:xfrm>
            <a:off x="4363168" y="479190"/>
            <a:ext cx="7688343" cy="6066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00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38ABDF-E891-47BF-9B97-FDED45984AAE}"/>
              </a:ext>
            </a:extLst>
          </p:cNvPr>
          <p:cNvCxnSpPr>
            <a:cxnSpLocks/>
          </p:cNvCxnSpPr>
          <p:nvPr/>
        </p:nvCxnSpPr>
        <p:spPr bwMode="auto">
          <a:xfrm flipH="1">
            <a:off x="5762626" y="1234895"/>
            <a:ext cx="666750" cy="0"/>
          </a:xfrm>
          <a:prstGeom prst="line">
            <a:avLst/>
          </a:prstGeom>
          <a:ln w="22225">
            <a:solidFill>
              <a:srgbClr val="9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35B855B-2EA7-5ABF-7DF3-F1AB6E35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185" y="807925"/>
            <a:ext cx="8091701" cy="5737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7165-C500-E5BB-AB0C-9E7C189D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99" y="2320067"/>
            <a:ext cx="828681" cy="209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126FD-A042-6E7E-B478-73D55CCA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598" y="2959459"/>
            <a:ext cx="828681" cy="209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82012-D060-D85D-8651-7124AD867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783" y="2516800"/>
            <a:ext cx="838206" cy="180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E433-4B2A-EA80-4CB2-3D6E7137A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08" y="1833683"/>
            <a:ext cx="838206" cy="180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B4D6EC-5DA7-A085-8E9C-88FA82B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85" y="-235856"/>
            <a:ext cx="9066929" cy="1325563"/>
          </a:xfrm>
        </p:spPr>
        <p:txBody>
          <a:bodyPr>
            <a:normAutofit/>
          </a:bodyPr>
          <a:lstStyle/>
          <a:p>
            <a:r>
              <a:rPr lang="en-US" dirty="0"/>
              <a:t>Comparisons across 10 teams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331E09-8971-1AAC-3F64-FAAA480B6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16" y="1825625"/>
            <a:ext cx="33583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Time 2- Risk</a:t>
            </a:r>
          </a:p>
          <a:p>
            <a:r>
              <a:rPr lang="en-US" dirty="0"/>
              <a:t>Overall risk level decreased to 32%</a:t>
            </a:r>
          </a:p>
          <a:p>
            <a:r>
              <a:rPr lang="en-US" dirty="0"/>
              <a:t>Improvement in previous focus areas.</a:t>
            </a:r>
          </a:p>
          <a:p>
            <a:r>
              <a:rPr lang="en-US" dirty="0"/>
              <a:t>New focus areas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49632-E8C6-F75B-8D9F-D013B516D7DB}"/>
              </a:ext>
            </a:extLst>
          </p:cNvPr>
          <p:cNvSpPr/>
          <p:nvPr/>
        </p:nvSpPr>
        <p:spPr>
          <a:xfrm>
            <a:off x="3912185" y="1724297"/>
            <a:ext cx="1391271" cy="275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923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973D4C30-D038-01FE-8D8F-028E1029F175}"/>
              </a:ext>
            </a:extLst>
          </p:cNvPr>
          <p:cNvSpPr txBox="1"/>
          <p:nvPr/>
        </p:nvSpPr>
        <p:spPr>
          <a:xfrm>
            <a:off x="1236166" y="1166270"/>
            <a:ext cx="70601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Demonstration</a:t>
            </a:r>
            <a:endParaRPr lang="en-AU" sz="8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B6E00EB-B818-BA55-9C76-B68928AF5D9C}"/>
              </a:ext>
            </a:extLst>
          </p:cNvPr>
          <p:cNvSpPr txBox="1">
            <a:spLocks/>
          </p:cNvSpPr>
          <p:nvPr/>
        </p:nvSpPr>
        <p:spPr>
          <a:xfrm>
            <a:off x="1467678" y="2603194"/>
            <a:ext cx="6956439" cy="1862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Measure - 4-minute “pulse check”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Connect - Intelligent Dashboard, App and Member Portal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Reflect on Impact, Commit to Change, Act and Record - Development Plans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Engage, Reward - Digital Nudge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890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1df9c3-fca0-4d33-8ed3-8be84623dc3d" xsi:nil="true"/>
    <lcf76f155ced4ddcb4097134ff3c332f xmlns="8b7b0397-5866-4d2b-9232-429f208179c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B503D196F18F48B3FE276759BD6C14" ma:contentTypeVersion="14" ma:contentTypeDescription="Create a new document." ma:contentTypeScope="" ma:versionID="a3cd703b982e9e6e73ddbe3c5adb3f8e">
  <xsd:schema xmlns:xsd="http://www.w3.org/2001/XMLSchema" xmlns:xs="http://www.w3.org/2001/XMLSchema" xmlns:p="http://schemas.microsoft.com/office/2006/metadata/properties" xmlns:ns2="6c1df9c3-fca0-4d33-8ed3-8be84623dc3d" xmlns:ns3="8b7b0397-5866-4d2b-9232-429f208179c6" targetNamespace="http://schemas.microsoft.com/office/2006/metadata/properties" ma:root="true" ma:fieldsID="2b8c2a37d429c45b9a0742a8e17031d4" ns2:_="" ns3:_="">
    <xsd:import namespace="6c1df9c3-fca0-4d33-8ed3-8be84623dc3d"/>
    <xsd:import namespace="8b7b0397-5866-4d2b-9232-429f208179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df9c3-fca0-4d33-8ed3-8be84623dc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17f4f8d-e290-44bb-abc4-924faf8d5f4b}" ma:internalName="TaxCatchAll" ma:showField="CatchAllData" ma:web="6c1df9c3-fca0-4d33-8ed3-8be84623dc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b0397-5866-4d2b-9232-429f208179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893c46d-8fb9-4d3d-a6c7-9dcc839423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AA97F8-0820-4913-986A-CDE4840E8C58}">
  <ds:schemaRefs>
    <ds:schemaRef ds:uri="http://schemas.microsoft.com/office/2006/metadata/properties"/>
    <ds:schemaRef ds:uri="http://schemas.microsoft.com/office/infopath/2007/PartnerControls"/>
    <ds:schemaRef ds:uri="9763d427-bae5-407c-ba2e-5bda9089e995"/>
    <ds:schemaRef ds:uri="381be935-38af-4796-867d-35981f17209b"/>
  </ds:schemaRefs>
</ds:datastoreItem>
</file>

<file path=customXml/itemProps2.xml><?xml version="1.0" encoding="utf-8"?>
<ds:datastoreItem xmlns:ds="http://schemas.openxmlformats.org/officeDocument/2006/customXml" ds:itemID="{136B07E3-AAAF-4184-9AAB-9079FD919165}"/>
</file>

<file path=customXml/itemProps3.xml><?xml version="1.0" encoding="utf-8"?>
<ds:datastoreItem xmlns:ds="http://schemas.openxmlformats.org/officeDocument/2006/customXml" ds:itemID="{4DCBA9AB-767F-4F2D-B6C2-43F472C0E5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1188</Words>
  <Application>Microsoft Office PowerPoint</Application>
  <PresentationFormat>Widescreen</PresentationFormat>
  <Paragraphs>309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Lato Light</vt:lpstr>
      <vt:lpstr>Poppins Light</vt:lpstr>
      <vt:lpstr>Poppins SemiBold</vt:lpstr>
      <vt:lpstr>Roboto</vt:lpstr>
      <vt:lpstr>Roboto Light</vt:lpstr>
      <vt:lpstr>Segoe UI</vt:lpstr>
      <vt:lpstr>Office Theme</vt:lpstr>
      <vt:lpstr>Psychological Safety Indicator Program</vt:lpstr>
      <vt:lpstr>PowerPoint Presentation</vt:lpstr>
      <vt:lpstr>But here’s the kicker…</vt:lpstr>
      <vt:lpstr>Changing Organisational Culture Traditional approach</vt:lpstr>
      <vt:lpstr>Psychological Safety Indicator Program Changing the Paradigm</vt:lpstr>
      <vt:lpstr>PowerPoint Presentation</vt:lpstr>
      <vt:lpstr>Case Study</vt:lpstr>
      <vt:lpstr>Comparisons across 10 teams</vt:lpstr>
      <vt:lpstr>PowerPoint Presentation</vt:lpstr>
      <vt:lpstr>Digital Platform Enabling Transformation</vt:lpstr>
      <vt:lpstr>PowerPoint Presentation</vt:lpstr>
      <vt:lpstr>PowerPoint Presentation</vt:lpstr>
      <vt:lpstr>Staff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aleisha zappia</dc:creator>
  <cp:lastModifiedBy>Sasha Burnham</cp:lastModifiedBy>
  <cp:revision>12</cp:revision>
  <dcterms:created xsi:type="dcterms:W3CDTF">2020-07-06T07:11:34Z</dcterms:created>
  <dcterms:modified xsi:type="dcterms:W3CDTF">2023-11-15T08:36:17Z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0x010100720EF2A025310447AA556450D2AB2F6D</vt:lpwstr>
  </property>
</Properties>
</file>